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277" r:id="rId71"/>
    <p:sldId id="278" r:id="rId72"/>
    <p:sldId id="279" r:id="rId73"/>
    <p:sldId id="280" r:id="rId74"/>
    <p:sldId id="281" r:id="rId75"/>
    <p:sldId id="282" r:id="rId76"/>
    <p:sldId id="283" r:id="rId77"/>
    <p:sldId id="284" r:id="rId78"/>
    <p:sldId id="285" r:id="rId79"/>
    <p:sldId id="286" r:id="rId80"/>
    <p:sldId id="287" r:id="rId81"/>
    <p:sldId id="288" r:id="rId82"/>
    <p:sldId id="289" r:id="rId83"/>
    <p:sldId id="290" r:id="rId84"/>
    <p:sldId id="291" r:id="rId85"/>
    <p:sldId id="292" r:id="rId86"/>
    <p:sldId id="293" r:id="rId87"/>
    <p:sldId id="294" r:id="rId88"/>
    <p:sldId id="295" r:id="rId89"/>
    <p:sldId id="296" r:id="rId9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Nunito" charset="1" panose="00000000000000000000"/>
      <p:regular r:id="rId14"/>
    </p:embeddedFont>
    <p:embeddedFont>
      <p:font typeface="Nunito Bold" charset="1" panose="00000000000000000000"/>
      <p:regular r:id="rId15"/>
    </p:embeddedFont>
    <p:embeddedFont>
      <p:font typeface="Nunito Italics" charset="1" panose="00000000000000000000"/>
      <p:regular r:id="rId16"/>
    </p:embeddedFont>
    <p:embeddedFont>
      <p:font typeface="Nunito Bold Italics" charset="1" panose="00000000000000000000"/>
      <p:regular r:id="rId17"/>
    </p:embeddedFont>
    <p:embeddedFont>
      <p:font typeface="Nunito Extra-Light" charset="1" panose="00000000000000000000"/>
      <p:regular r:id="rId18"/>
    </p:embeddedFont>
    <p:embeddedFont>
      <p:font typeface="Nunito Extra-Light Italics" charset="1" panose="00000000000000000000"/>
      <p:regular r:id="rId19"/>
    </p:embeddedFont>
    <p:embeddedFont>
      <p:font typeface="Nunito Light" charset="1" panose="00000000000000000000"/>
      <p:regular r:id="rId20"/>
    </p:embeddedFont>
    <p:embeddedFont>
      <p:font typeface="Nunito Light Italics" charset="1" panose="00000000000000000000"/>
      <p:regular r:id="rId21"/>
    </p:embeddedFont>
    <p:embeddedFont>
      <p:font typeface="Nunito Medium" charset="1" panose="00000000000000000000"/>
      <p:regular r:id="rId22"/>
    </p:embeddedFont>
    <p:embeddedFont>
      <p:font typeface="Nunito Medium Italics" charset="1" panose="00000000000000000000"/>
      <p:regular r:id="rId23"/>
    </p:embeddedFont>
    <p:embeddedFont>
      <p:font typeface="Nunito Semi-Bold" charset="1" panose="00000000000000000000"/>
      <p:regular r:id="rId24"/>
    </p:embeddedFont>
    <p:embeddedFont>
      <p:font typeface="Nunito Semi-Bold Italics" charset="1" panose="00000000000000000000"/>
      <p:regular r:id="rId25"/>
    </p:embeddedFont>
    <p:embeddedFont>
      <p:font typeface="Nunito Ultra-Bold" charset="1" panose="00000000000000000000"/>
      <p:regular r:id="rId26"/>
    </p:embeddedFont>
    <p:embeddedFont>
      <p:font typeface="Nunito Ultra-Bold Italics" charset="1" panose="00000000000000000000"/>
      <p:regular r:id="rId27"/>
    </p:embeddedFont>
    <p:embeddedFont>
      <p:font typeface="Nunito Heavy" charset="1" panose="00000000000000000000"/>
      <p:regular r:id="rId28"/>
    </p:embeddedFont>
    <p:embeddedFont>
      <p:font typeface="Nunito Heavy Italics" charset="1" panose="00000000000000000000"/>
      <p:regular r:id="rId29"/>
    </p:embeddedFont>
    <p:embeddedFont>
      <p:font typeface="Open Sans 1" charset="1" panose="020B0606030504020204"/>
      <p:regular r:id="rId30"/>
    </p:embeddedFont>
    <p:embeddedFont>
      <p:font typeface="Open Sans 1 Bold" charset="1" panose="020B0806030504020204"/>
      <p:regular r:id="rId31"/>
    </p:embeddedFont>
    <p:embeddedFont>
      <p:font typeface="Open Sans 1 Italics" charset="1" panose="020B0606030504020204"/>
      <p:regular r:id="rId32"/>
    </p:embeddedFont>
    <p:embeddedFont>
      <p:font typeface="Open Sans 1 Bold Italics" charset="1" panose="020B0806030504020204"/>
      <p:regular r:id="rId33"/>
    </p:embeddedFont>
    <p:embeddedFont>
      <p:font typeface="Open Sans 1 Light" charset="1" panose="020B0306030504020204"/>
      <p:regular r:id="rId34"/>
    </p:embeddedFont>
    <p:embeddedFont>
      <p:font typeface="Open Sans 1 Light Italics" charset="1" panose="020B0306030504020204"/>
      <p:regular r:id="rId35"/>
    </p:embeddedFont>
    <p:embeddedFont>
      <p:font typeface="Open Sans 1 Ultra-Bold" charset="1" panose="00000000000000000000"/>
      <p:regular r:id="rId36"/>
    </p:embeddedFont>
    <p:embeddedFont>
      <p:font typeface="Open Sans 1 Ultra-Bold Italics" charset="1" panose="00000000000000000000"/>
      <p:regular r:id="rId37"/>
    </p:embeddedFont>
    <p:embeddedFont>
      <p:font typeface="Open Sans 2" charset="1" panose="00000000000000000000"/>
      <p:regular r:id="rId38"/>
    </p:embeddedFont>
    <p:embeddedFont>
      <p:font typeface="Open Sans 2 Bold" charset="1" panose="00000000000000000000"/>
      <p:regular r:id="rId39"/>
    </p:embeddedFont>
    <p:embeddedFont>
      <p:font typeface="Open Sans 2 Italics" charset="1" panose="00000000000000000000"/>
      <p:regular r:id="rId40"/>
    </p:embeddedFont>
    <p:embeddedFont>
      <p:font typeface="Open Sans 2 Bold Italics" charset="1" panose="00000000000000000000"/>
      <p:regular r:id="rId41"/>
    </p:embeddedFont>
    <p:embeddedFont>
      <p:font typeface="Open Sans 2 Light" charset="1" panose="00000000000000000000"/>
      <p:regular r:id="rId42"/>
    </p:embeddedFont>
    <p:embeddedFont>
      <p:font typeface="Open Sans 2 Light Italics" charset="1" panose="00000000000000000000"/>
      <p:regular r:id="rId43"/>
    </p:embeddedFont>
    <p:embeddedFont>
      <p:font typeface="Open Sans 2 Medium" charset="1" panose="00000000000000000000"/>
      <p:regular r:id="rId44"/>
    </p:embeddedFont>
    <p:embeddedFont>
      <p:font typeface="Open Sans 2 Medium Italics" charset="1" panose="00000000000000000000"/>
      <p:regular r:id="rId45"/>
    </p:embeddedFont>
    <p:embeddedFont>
      <p:font typeface="Open Sans 2 Semi-Bold" charset="1" panose="00000000000000000000"/>
      <p:regular r:id="rId46"/>
    </p:embeddedFont>
    <p:embeddedFont>
      <p:font typeface="Open Sans 2 Semi-Bold Italics" charset="1" panose="00000000000000000000"/>
      <p:regular r:id="rId47"/>
    </p:embeddedFont>
    <p:embeddedFont>
      <p:font typeface="Open Sans 2 Ultra-Bold" charset="1" panose="00000000000000000000"/>
      <p:regular r:id="rId48"/>
    </p:embeddedFont>
    <p:embeddedFont>
      <p:font typeface="Open Sans 2 Ultra-Bold Italics" charset="1" panose="00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64" Target="slides/slide15.xml" Type="http://schemas.openxmlformats.org/officeDocument/2006/relationships/slide"/><Relationship Id="rId65" Target="slides/slide16.xml" Type="http://schemas.openxmlformats.org/officeDocument/2006/relationships/slide"/><Relationship Id="rId66" Target="slides/slide17.xml" Type="http://schemas.openxmlformats.org/officeDocument/2006/relationships/slide"/><Relationship Id="rId67" Target="slides/slide18.xml" Type="http://schemas.openxmlformats.org/officeDocument/2006/relationships/slide"/><Relationship Id="rId68" Target="slides/slide19.xml" Type="http://schemas.openxmlformats.org/officeDocument/2006/relationships/slide"/><Relationship Id="rId69" Target="slides/slide20.xml" Type="http://schemas.openxmlformats.org/officeDocument/2006/relationships/slide"/><Relationship Id="rId7" Target="fonts/font7.fntdata" Type="http://schemas.openxmlformats.org/officeDocument/2006/relationships/font"/><Relationship Id="rId70" Target="slides/slide21.xml" Type="http://schemas.openxmlformats.org/officeDocument/2006/relationships/slide"/><Relationship Id="rId71" Target="slides/slide22.xml" Type="http://schemas.openxmlformats.org/officeDocument/2006/relationships/slide"/><Relationship Id="rId72" Target="slides/slide23.xml" Type="http://schemas.openxmlformats.org/officeDocument/2006/relationships/slide"/><Relationship Id="rId73" Target="slides/slide24.xml" Type="http://schemas.openxmlformats.org/officeDocument/2006/relationships/slide"/><Relationship Id="rId74" Target="slides/slide25.xml" Type="http://schemas.openxmlformats.org/officeDocument/2006/relationships/slide"/><Relationship Id="rId75" Target="slides/slide26.xml" Type="http://schemas.openxmlformats.org/officeDocument/2006/relationships/slide"/><Relationship Id="rId76" Target="slides/slide27.xml" Type="http://schemas.openxmlformats.org/officeDocument/2006/relationships/slide"/><Relationship Id="rId77" Target="slides/slide28.xml" Type="http://schemas.openxmlformats.org/officeDocument/2006/relationships/slide"/><Relationship Id="rId78" Target="slides/slide29.xml" Type="http://schemas.openxmlformats.org/officeDocument/2006/relationships/slide"/><Relationship Id="rId79" Target="slides/slide30.xml" Type="http://schemas.openxmlformats.org/officeDocument/2006/relationships/slide"/><Relationship Id="rId8" Target="fonts/font8.fntdata" Type="http://schemas.openxmlformats.org/officeDocument/2006/relationships/font"/><Relationship Id="rId80" Target="slides/slide31.xml" Type="http://schemas.openxmlformats.org/officeDocument/2006/relationships/slide"/><Relationship Id="rId81" Target="slides/slide32.xml" Type="http://schemas.openxmlformats.org/officeDocument/2006/relationships/slide"/><Relationship Id="rId82" Target="slides/slide33.xml" Type="http://schemas.openxmlformats.org/officeDocument/2006/relationships/slide"/><Relationship Id="rId83" Target="slides/slide34.xml" Type="http://schemas.openxmlformats.org/officeDocument/2006/relationships/slide"/><Relationship Id="rId84" Target="slides/slide35.xml" Type="http://schemas.openxmlformats.org/officeDocument/2006/relationships/slide"/><Relationship Id="rId85" Target="slides/slide36.xml" Type="http://schemas.openxmlformats.org/officeDocument/2006/relationships/slide"/><Relationship Id="rId86" Target="slides/slide37.xml" Type="http://schemas.openxmlformats.org/officeDocument/2006/relationships/slide"/><Relationship Id="rId87" Target="slides/slide38.xml" Type="http://schemas.openxmlformats.org/officeDocument/2006/relationships/slide"/><Relationship Id="rId88" Target="slides/slide39.xml" Type="http://schemas.openxmlformats.org/officeDocument/2006/relationships/slide"/><Relationship Id="rId89" Target="slides/slide40.xml" Type="http://schemas.openxmlformats.org/officeDocument/2006/relationships/slide"/><Relationship Id="rId9" Target="fonts/font9.fntdata" Type="http://schemas.openxmlformats.org/officeDocument/2006/relationships/font"/><Relationship Id="rId90" Target="slides/slide41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17" Target="../media/image59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svg" Type="http://schemas.openxmlformats.org/officeDocument/2006/relationships/image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sv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jpeg" Type="http://schemas.openxmlformats.org/officeDocument/2006/relationships/image"/><Relationship Id="rId3" Target="../media/image89.png" Type="http://schemas.openxmlformats.org/officeDocument/2006/relationships/image"/><Relationship Id="rId4" Target="../media/image90.svg" Type="http://schemas.openxmlformats.org/officeDocument/2006/relationships/image"/><Relationship Id="rId5" Target="../media/image91.png" Type="http://schemas.openxmlformats.org/officeDocument/2006/relationships/image"/><Relationship Id="rId6" Target="../media/image92.svg" Type="http://schemas.openxmlformats.org/officeDocument/2006/relationships/image"/><Relationship Id="rId7" Target="../media/image93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5.png" Type="http://schemas.openxmlformats.org/officeDocument/2006/relationships/image"/><Relationship Id="rId4" Target="../media/image96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svg" Type="http://schemas.openxmlformats.org/officeDocument/2006/relationships/image"/><Relationship Id="rId4" Target="../media/image100.png" Type="http://schemas.openxmlformats.org/officeDocument/2006/relationships/image"/><Relationship Id="rId5" Target="../media/image101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jpeg" Type="http://schemas.openxmlformats.org/officeDocument/2006/relationships/image"/><Relationship Id="rId3" Target="../media/image104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png" Type="http://schemas.openxmlformats.org/officeDocument/2006/relationships/image"/><Relationship Id="rId4" Target="../media/image108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1.png" Type="http://schemas.openxmlformats.org/officeDocument/2006/relationships/image"/><Relationship Id="rId4" Target="../media/image112.svg" Type="http://schemas.openxmlformats.org/officeDocument/2006/relationships/image"/><Relationship Id="rId5" Target="../media/image113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png" Type="http://schemas.openxmlformats.org/officeDocument/2006/relationships/image"/><Relationship Id="rId3" Target="../media/image115.svg" Type="http://schemas.openxmlformats.org/officeDocument/2006/relationships/image"/><Relationship Id="rId4" Target="../media/image116.png" Type="http://schemas.openxmlformats.org/officeDocument/2006/relationships/image"/><Relationship Id="rId5" Target="../media/image117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Relationship Id="rId3" Target="../media/image119.svg" Type="http://schemas.openxmlformats.org/officeDocument/2006/relationships/image"/><Relationship Id="rId4" Target="../media/image120.png" Type="http://schemas.openxmlformats.org/officeDocument/2006/relationships/image"/><Relationship Id="rId5" Target="../media/image121.svg" Type="http://schemas.openxmlformats.org/officeDocument/2006/relationships/image"/><Relationship Id="rId6" Target="../media/image122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jpeg" Type="http://schemas.openxmlformats.org/officeDocument/2006/relationships/image"/><Relationship Id="rId3" Target="../media/image124.jpeg" Type="http://schemas.openxmlformats.org/officeDocument/2006/relationships/image"/><Relationship Id="rId4" Target="../media/VAF24SGJZi0.mp4" Type="http://schemas.openxmlformats.org/officeDocument/2006/relationships/video"/><Relationship Id="rId5" Target="../media/VAF24SGJZi0.mp4" Type="http://schemas.microsoft.com/office/2007/relationships/media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jpeg" Type="http://schemas.openxmlformats.org/officeDocument/2006/relationships/image"/><Relationship Id="rId3" Target="../media/image125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5.png" Type="http://schemas.openxmlformats.org/officeDocument/2006/relationships/image"/><Relationship Id="rId3" Target="../media/image123.jpe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7.png" Type="http://schemas.openxmlformats.org/officeDocument/2006/relationships/image"/><Relationship Id="rId3" Target="../media/image128.svg" Type="http://schemas.openxmlformats.org/officeDocument/2006/relationships/image"/><Relationship Id="rId4" Target="../media/image129.png" Type="http://schemas.openxmlformats.org/officeDocument/2006/relationships/image"/><Relationship Id="rId5" Target="../media/image130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80389" y="979389"/>
            <a:ext cx="9307611" cy="930761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4891648" y="839529"/>
            <a:ext cx="18111132" cy="11629737"/>
            <a:chOff x="0" y="0"/>
            <a:chExt cx="4770010" cy="3062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0010" cy="3062976"/>
            </a:xfrm>
            <a:custGeom>
              <a:avLst/>
              <a:gdLst/>
              <a:ahLst/>
              <a:cxnLst/>
              <a:rect r="r" b="b" t="t" l="l"/>
              <a:pathLst>
                <a:path h="3062976" w="4770010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-4083813" y="5839527"/>
            <a:ext cx="132278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8100000">
            <a:off x="-3475881" y="1121409"/>
            <a:ext cx="9401653" cy="429307"/>
          </a:xfrm>
          <a:custGeom>
            <a:avLst/>
            <a:gdLst/>
            <a:ahLst/>
            <a:cxnLst/>
            <a:rect r="r" b="b" t="t" l="l"/>
            <a:pathLst>
              <a:path h="429307" w="9401653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-33251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123825"/>
            <a:ext cx="1378381" cy="1336063"/>
          </a:xfrm>
          <a:custGeom>
            <a:avLst/>
            <a:gdLst/>
            <a:ahLst/>
            <a:cxnLst/>
            <a:rect r="r" b="b" t="t" l="l"/>
            <a:pathLst>
              <a:path h="1336063" w="1378381">
                <a:moveTo>
                  <a:pt x="0" y="0"/>
                </a:moveTo>
                <a:lnTo>
                  <a:pt x="1378381" y="0"/>
                </a:lnTo>
                <a:lnTo>
                  <a:pt x="1378381" y="1336063"/>
                </a:lnTo>
                <a:lnTo>
                  <a:pt x="0" y="1336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90932" y="2359727"/>
            <a:ext cx="9257844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-291">
                <a:solidFill>
                  <a:srgbClr val="FFFFFF"/>
                </a:solidFill>
                <a:latin typeface="Open Sans 1 Heavy"/>
              </a:rPr>
              <a:t>DISPOSITIVO AUTÔNOMO PARA MAPEAMENTO E SOLUÇÃO DE LABIRINTOS UTILIZANDO ESP8266 E ALGORITMO DE BUSCA EM LARGURA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0932" y="6616297"/>
            <a:ext cx="63525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Nunito Bold"/>
              </a:rPr>
              <a:t>Nome:  João Gonçalves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0932" y="7438189"/>
            <a:ext cx="679271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unito Bold"/>
              </a:rPr>
              <a:t>Orientador:  Me. Marcelo Christiano da França Júnior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6505970" y="-4334555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-6784515" y="-4325304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-7031919" y="-4325304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405732" y="1797821"/>
            <a:ext cx="6858000" cy="5143500"/>
          </a:xfrm>
          <a:custGeom>
            <a:avLst/>
            <a:gdLst/>
            <a:ahLst/>
            <a:cxnLst/>
            <a:rect r="r" b="b" t="t" l="l"/>
            <a:pathLst>
              <a:path h="5143500" w="6858000">
                <a:moveTo>
                  <a:pt x="0" y="0"/>
                </a:moveTo>
                <a:lnTo>
                  <a:pt x="6858000" y="0"/>
                </a:lnTo>
                <a:lnTo>
                  <a:pt x="685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39" r="0" b="-1799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89958" y="5638469"/>
            <a:ext cx="6198042" cy="4648531"/>
          </a:xfrm>
          <a:custGeom>
            <a:avLst/>
            <a:gdLst/>
            <a:ahLst/>
            <a:cxnLst/>
            <a:rect r="r" b="b" t="t" l="l"/>
            <a:pathLst>
              <a:path h="4648531" w="6198042">
                <a:moveTo>
                  <a:pt x="0" y="0"/>
                </a:moveTo>
                <a:lnTo>
                  <a:pt x="6198042" y="0"/>
                </a:lnTo>
                <a:lnTo>
                  <a:pt x="6198042" y="4648531"/>
                </a:lnTo>
                <a:lnTo>
                  <a:pt x="0" y="4648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17682" y="594635"/>
            <a:ext cx="3988070" cy="3988070"/>
          </a:xfrm>
          <a:custGeom>
            <a:avLst/>
            <a:gdLst/>
            <a:ahLst/>
            <a:cxnLst/>
            <a:rect r="r" b="b" t="t" l="l"/>
            <a:pathLst>
              <a:path h="3988070" w="3988070">
                <a:moveTo>
                  <a:pt x="0" y="0"/>
                </a:moveTo>
                <a:lnTo>
                  <a:pt x="3988069" y="0"/>
                </a:lnTo>
                <a:lnTo>
                  <a:pt x="3988069" y="3988070"/>
                </a:lnTo>
                <a:lnTo>
                  <a:pt x="0" y="398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62100" y="1559970"/>
            <a:ext cx="8492353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50"/>
              </a:lnSpc>
            </a:pPr>
            <a:r>
              <a:rPr lang="en-US" sz="7500" strike="noStrike">
                <a:solidFill>
                  <a:srgbClr val="000000"/>
                </a:solidFill>
                <a:latin typeface="Open Sans 1 Bold"/>
              </a:rPr>
              <a:t>Microcontrolador ESP8266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2100" y="4312421"/>
            <a:ext cx="6557882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3000" strike="noStrike">
                <a:solidFill>
                  <a:srgbClr val="000000"/>
                </a:solidFill>
                <a:latin typeface="Open Sans 1"/>
              </a:rPr>
              <a:t>Produzido pela fabricante chinesa Espressif, é um microcontrolador de 32 bits que funciona na frequência padrão de 80 MHz, podendo chegar a 160 MHz. É possível encontrar diversos módulos deste microcontrolador ESP-12E, ESP-07, ESP32, entre outros.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774928">
            <a:off x="9769183" y="1902352"/>
            <a:ext cx="6998882" cy="6998882"/>
          </a:xfrm>
          <a:custGeom>
            <a:avLst/>
            <a:gdLst/>
            <a:ahLst/>
            <a:cxnLst/>
            <a:rect r="r" b="b" t="t" l="l"/>
            <a:pathLst>
              <a:path h="6998882" w="6998882">
                <a:moveTo>
                  <a:pt x="0" y="0"/>
                </a:moveTo>
                <a:lnTo>
                  <a:pt x="6998882" y="0"/>
                </a:lnTo>
                <a:lnTo>
                  <a:pt x="6998882" y="6998881"/>
                </a:lnTo>
                <a:lnTo>
                  <a:pt x="0" y="6998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4882" y="3055708"/>
            <a:ext cx="5267484" cy="3779420"/>
          </a:xfrm>
          <a:custGeom>
            <a:avLst/>
            <a:gdLst/>
            <a:ahLst/>
            <a:cxnLst/>
            <a:rect r="r" b="b" t="t" l="l"/>
            <a:pathLst>
              <a:path h="3779420" w="5267484">
                <a:moveTo>
                  <a:pt x="0" y="0"/>
                </a:moveTo>
                <a:lnTo>
                  <a:pt x="5267484" y="0"/>
                </a:lnTo>
                <a:lnTo>
                  <a:pt x="5267484" y="3779419"/>
                </a:lnTo>
                <a:lnTo>
                  <a:pt x="0" y="377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286507"/>
            <a:ext cx="7010400" cy="3713986"/>
            <a:chOff x="0" y="0"/>
            <a:chExt cx="9347200" cy="49519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9347200" cy="1508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690"/>
                </a:lnSpc>
              </a:pPr>
              <a:r>
                <a:rPr lang="en-US" sz="7900" u="none">
                  <a:solidFill>
                    <a:srgbClr val="000000"/>
                  </a:solidFill>
                  <a:latin typeface="Open Sans 2 Bold"/>
                </a:rPr>
                <a:t>NodeMCU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95676"/>
              <a:ext cx="9347200" cy="2956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28"/>
                </a:lnSpc>
              </a:pPr>
              <a:r>
                <a:rPr lang="en-US" sz="2520">
                  <a:solidFill>
                    <a:srgbClr val="000000"/>
                  </a:solidFill>
                  <a:latin typeface="Open Sans 2"/>
                </a:rPr>
                <a:t>P</a:t>
              </a:r>
              <a:r>
                <a:rPr lang="en-US" sz="2520" u="none">
                  <a:solidFill>
                    <a:srgbClr val="000000"/>
                  </a:solidFill>
                  <a:latin typeface="Open Sans 2"/>
                </a:rPr>
                <a:t>lataforma open source da família ESP8266 criada para ser utilizada no desenvolvimento de projetos IoT (Internet of Things) e também surgiu para facilitar a construção de projetos utilizando o ESP8266.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672942">
            <a:off x="3513478" y="-1227292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3604399"/>
                </a:moveTo>
                <a:lnTo>
                  <a:pt x="7315200" y="3604399"/>
                </a:lnTo>
                <a:lnTo>
                  <a:pt x="7315200" y="0"/>
                </a:lnTo>
                <a:lnTo>
                  <a:pt x="0" y="0"/>
                </a:lnTo>
                <a:lnTo>
                  <a:pt x="0" y="36043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41892">
            <a:off x="11698942" y="5276974"/>
            <a:ext cx="8218989" cy="8720412"/>
          </a:xfrm>
          <a:custGeom>
            <a:avLst/>
            <a:gdLst/>
            <a:ahLst/>
            <a:cxnLst/>
            <a:rect r="r" b="b" t="t" l="l"/>
            <a:pathLst>
              <a:path h="8720412" w="8218989">
                <a:moveTo>
                  <a:pt x="0" y="0"/>
                </a:moveTo>
                <a:lnTo>
                  <a:pt x="8218989" y="0"/>
                </a:lnTo>
                <a:lnTo>
                  <a:pt x="8218989" y="8720413"/>
                </a:lnTo>
                <a:lnTo>
                  <a:pt x="0" y="8720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2938" y="1566553"/>
            <a:ext cx="6219014" cy="7153894"/>
          </a:xfrm>
          <a:custGeom>
            <a:avLst/>
            <a:gdLst/>
            <a:ahLst/>
            <a:cxnLst/>
            <a:rect r="r" b="b" t="t" l="l"/>
            <a:pathLst>
              <a:path h="7153894" w="6219014">
                <a:moveTo>
                  <a:pt x="0" y="0"/>
                </a:moveTo>
                <a:lnTo>
                  <a:pt x="6219014" y="0"/>
                </a:lnTo>
                <a:lnTo>
                  <a:pt x="6219014" y="7153894"/>
                </a:lnTo>
                <a:lnTo>
                  <a:pt x="0" y="715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26" r="0" b="-292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41133"/>
            <a:ext cx="1112052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10"/>
              </a:lnSpc>
            </a:pPr>
            <a:r>
              <a:rPr lang="en-US" sz="7425">
                <a:solidFill>
                  <a:srgbClr val="000000"/>
                </a:solidFill>
                <a:latin typeface="Open Sans 2"/>
              </a:rPr>
              <a:t>Programação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4273" y="4266248"/>
            <a:ext cx="7111469" cy="251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00"/>
              </a:lnSpc>
            </a:pPr>
            <a:r>
              <a:rPr lang="en-US" sz="2538">
                <a:solidFill>
                  <a:srgbClr val="000000"/>
                </a:solidFill>
                <a:latin typeface="Open Sans 2"/>
              </a:rPr>
              <a:t>Uma das maneiras de programar o NodeMCU é através da utilização da IDE do Arduino, esta IDE é open source, através desse ambiente podemos usar bibliotecas que utilizam a linguagem C++ entre outras ferramentas fornecidas pelo ambiente.</a:t>
            </a:r>
          </a:p>
        </p:txBody>
      </p:sp>
    </p:spTree>
  </p:cSld>
  <p:clrMapOvr>
    <a:masterClrMapping/>
  </p:clrMapOvr>
  <p:transition spd="slow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Simple Abstract Semi-Transparent Trendy Zig Zag"/>
          <p:cNvSpPr/>
          <p:nvPr/>
        </p:nvSpPr>
        <p:spPr>
          <a:xfrm flipH="false" flipV="false" rot="0">
            <a:off x="15585185" y="715363"/>
            <a:ext cx="2706594" cy="2751621"/>
          </a:xfrm>
          <a:custGeom>
            <a:avLst/>
            <a:gdLst/>
            <a:ahLst/>
            <a:cxnLst/>
            <a:rect r="r" b="b" t="t" l="l"/>
            <a:pathLst>
              <a:path h="2751621" w="2706594">
                <a:moveTo>
                  <a:pt x="0" y="0"/>
                </a:moveTo>
                <a:lnTo>
                  <a:pt x="2706594" y="0"/>
                </a:lnTo>
                <a:lnTo>
                  <a:pt x="2706594" y="2751621"/>
                </a:lnTo>
                <a:lnTo>
                  <a:pt x="0" y="2751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Simple Abstract Semi-Transparent Trendy Rough Square Frame"/>
          <p:cNvSpPr/>
          <p:nvPr/>
        </p:nvSpPr>
        <p:spPr>
          <a:xfrm flipH="false" flipV="false" rot="0">
            <a:off x="-2841843" y="7314034"/>
            <a:ext cx="4788215" cy="4631509"/>
          </a:xfrm>
          <a:custGeom>
            <a:avLst/>
            <a:gdLst/>
            <a:ahLst/>
            <a:cxnLst/>
            <a:rect r="r" b="b" t="t" l="l"/>
            <a:pathLst>
              <a:path h="4631509" w="4788215">
                <a:moveTo>
                  <a:pt x="0" y="0"/>
                </a:moveTo>
                <a:lnTo>
                  <a:pt x="4788215" y="0"/>
                </a:lnTo>
                <a:lnTo>
                  <a:pt x="4788215" y="4631509"/>
                </a:lnTo>
                <a:lnTo>
                  <a:pt x="0" y="4631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Simple Abstract Semi-Transparent Trendy Squiggle"/>
          <p:cNvSpPr/>
          <p:nvPr/>
        </p:nvSpPr>
        <p:spPr>
          <a:xfrm flipH="false" flipV="false" rot="0">
            <a:off x="-1337690" y="5628024"/>
            <a:ext cx="3372856" cy="3630276"/>
          </a:xfrm>
          <a:custGeom>
            <a:avLst/>
            <a:gdLst/>
            <a:ahLst/>
            <a:cxnLst/>
            <a:rect r="r" b="b" t="t" l="l"/>
            <a:pathLst>
              <a:path h="3630276" w="3372856">
                <a:moveTo>
                  <a:pt x="0" y="0"/>
                </a:moveTo>
                <a:lnTo>
                  <a:pt x="3372857" y="0"/>
                </a:lnTo>
                <a:lnTo>
                  <a:pt x="3372857" y="3630276"/>
                </a:lnTo>
                <a:lnTo>
                  <a:pt x="0" y="3630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Simple Abstract Semi-Transparent Trendy Half Oblong"/>
          <p:cNvSpPr/>
          <p:nvPr/>
        </p:nvSpPr>
        <p:spPr>
          <a:xfrm flipH="false" flipV="false" rot="-5121374">
            <a:off x="2456715" y="9310573"/>
            <a:ext cx="3443245" cy="4020775"/>
          </a:xfrm>
          <a:custGeom>
            <a:avLst/>
            <a:gdLst/>
            <a:ahLst/>
            <a:cxnLst/>
            <a:rect r="r" b="b" t="t" l="l"/>
            <a:pathLst>
              <a:path h="4020775" w="3443245">
                <a:moveTo>
                  <a:pt x="0" y="0"/>
                </a:moveTo>
                <a:lnTo>
                  <a:pt x="3443245" y="0"/>
                </a:lnTo>
                <a:lnTo>
                  <a:pt x="3443245" y="4020775"/>
                </a:lnTo>
                <a:lnTo>
                  <a:pt x="0" y="40207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Simple Abstract Semi-Transparent Trendy Donut Shape"/>
          <p:cNvSpPr/>
          <p:nvPr/>
        </p:nvSpPr>
        <p:spPr>
          <a:xfrm flipH="false" flipV="false" rot="0">
            <a:off x="-2600013" y="1968902"/>
            <a:ext cx="4277239" cy="4152810"/>
          </a:xfrm>
          <a:custGeom>
            <a:avLst/>
            <a:gdLst/>
            <a:ahLst/>
            <a:cxnLst/>
            <a:rect r="r" b="b" t="t" l="l"/>
            <a:pathLst>
              <a:path h="4152810" w="4277239">
                <a:moveTo>
                  <a:pt x="0" y="0"/>
                </a:moveTo>
                <a:lnTo>
                  <a:pt x="4277239" y="0"/>
                </a:lnTo>
                <a:lnTo>
                  <a:pt x="4277239" y="4152810"/>
                </a:lnTo>
                <a:lnTo>
                  <a:pt x="0" y="4152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652193" y="0"/>
            <a:ext cx="7635807" cy="102870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1727683" y="1506335"/>
            <a:ext cx="5484826" cy="3563469"/>
            <a:chOff x="0" y="0"/>
            <a:chExt cx="7313102" cy="4751291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324627" cy="22312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763617"/>
              <a:ext cx="7313102" cy="3987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34"/>
                </a:lnSpc>
              </a:pPr>
              <a:r>
                <a:rPr lang="en-US" sz="2689">
                  <a:solidFill>
                    <a:srgbClr val="FFFFFF"/>
                  </a:solidFill>
                  <a:latin typeface="Open Sans 2 Bold"/>
                </a:rPr>
                <a:t>Sensores são dispositivos eletrônicos utilizados para obtenção de dados, efetuando a função de medir algum estímulo recebido pelo ambiente externo.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238922" y="8291971"/>
            <a:ext cx="2168380" cy="966329"/>
            <a:chOff x="0" y="0"/>
            <a:chExt cx="2891173" cy="1288438"/>
          </a:xfrm>
        </p:grpSpPr>
        <p:sp>
          <p:nvSpPr>
            <p:cNvPr name="AutoShape 12" id="12"/>
            <p:cNvSpPr/>
            <p:nvPr/>
          </p:nvSpPr>
          <p:spPr>
            <a:xfrm rot="5400000">
              <a:off x="-2724" y="2724"/>
              <a:ext cx="1288438" cy="128299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08182" y="2724"/>
              <a:ext cx="1282991" cy="1282991"/>
            </a:xfrm>
            <a:custGeom>
              <a:avLst/>
              <a:gdLst/>
              <a:ahLst/>
              <a:cxnLst/>
              <a:rect r="r" b="b" t="t" l="l"/>
              <a:pathLst>
                <a:path h="1282991" w="1282991">
                  <a:moveTo>
                    <a:pt x="0" y="0"/>
                  </a:moveTo>
                  <a:lnTo>
                    <a:pt x="1282991" y="0"/>
                  </a:lnTo>
                  <a:lnTo>
                    <a:pt x="1282991" y="1282991"/>
                  </a:lnTo>
                  <a:lnTo>
                    <a:pt x="0" y="128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287316" y="5873908"/>
            <a:ext cx="3834984" cy="2900206"/>
          </a:xfrm>
          <a:custGeom>
            <a:avLst/>
            <a:gdLst/>
            <a:ahLst/>
            <a:cxnLst/>
            <a:rect r="r" b="b" t="t" l="l"/>
            <a:pathLst>
              <a:path h="2900206" w="3834984">
                <a:moveTo>
                  <a:pt x="0" y="0"/>
                </a:moveTo>
                <a:lnTo>
                  <a:pt x="3834984" y="0"/>
                </a:lnTo>
                <a:lnTo>
                  <a:pt x="3834984" y="2900206"/>
                </a:lnTo>
                <a:lnTo>
                  <a:pt x="0" y="2900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82165" y="1739095"/>
            <a:ext cx="2584047" cy="3468063"/>
          </a:xfrm>
          <a:custGeom>
            <a:avLst/>
            <a:gdLst/>
            <a:ahLst/>
            <a:cxnLst/>
            <a:rect r="r" b="b" t="t" l="l"/>
            <a:pathLst>
              <a:path h="3468063" w="2584047">
                <a:moveTo>
                  <a:pt x="0" y="0"/>
                </a:moveTo>
                <a:lnTo>
                  <a:pt x="2584047" y="0"/>
                </a:lnTo>
                <a:lnTo>
                  <a:pt x="2584047" y="3468063"/>
                </a:lnTo>
                <a:lnTo>
                  <a:pt x="0" y="34680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46372" y="2353841"/>
            <a:ext cx="3949714" cy="3949714"/>
          </a:xfrm>
          <a:custGeom>
            <a:avLst/>
            <a:gdLst/>
            <a:ahLst/>
            <a:cxnLst/>
            <a:rect r="r" b="b" t="t" l="l"/>
            <a:pathLst>
              <a:path h="3949714" w="3949714">
                <a:moveTo>
                  <a:pt x="0" y="0"/>
                </a:moveTo>
                <a:lnTo>
                  <a:pt x="3949714" y="0"/>
                </a:lnTo>
                <a:lnTo>
                  <a:pt x="3949714" y="3949715"/>
                </a:lnTo>
                <a:lnTo>
                  <a:pt x="0" y="39497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14610" y="962025"/>
            <a:ext cx="8641321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0"/>
              </a:lnSpc>
            </a:pPr>
            <a:r>
              <a:rPr lang="en-US" sz="7200">
                <a:solidFill>
                  <a:srgbClr val="000000"/>
                </a:solidFill>
                <a:latin typeface="Open Sans 2 Bold"/>
              </a:rPr>
              <a:t>Sensores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096111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007" y="1270241"/>
            <a:ext cx="7998718" cy="7988059"/>
            <a:chOff x="0" y="0"/>
            <a:chExt cx="6671310" cy="6662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310" cy="6662420"/>
            </a:xfrm>
            <a:custGeom>
              <a:avLst/>
              <a:gdLst/>
              <a:ahLst/>
              <a:cxnLst/>
              <a:rect r="r" b="b" t="t" l="l"/>
              <a:pathLst>
                <a:path h="6662420" w="6671310">
                  <a:moveTo>
                    <a:pt x="3340100" y="3331210"/>
                  </a:moveTo>
                  <a:lnTo>
                    <a:pt x="3329940" y="3331210"/>
                  </a:lnTo>
                  <a:lnTo>
                    <a:pt x="3329940" y="0"/>
                  </a:lnTo>
                  <a:cubicBezTo>
                    <a:pt x="1490980" y="0"/>
                    <a:pt x="0" y="1490980"/>
                    <a:pt x="0" y="3331210"/>
                  </a:cubicBezTo>
                  <a:cubicBezTo>
                    <a:pt x="0" y="5171440"/>
                    <a:pt x="1490980" y="6662420"/>
                    <a:pt x="3331210" y="6662420"/>
                  </a:cubicBezTo>
                  <a:lnTo>
                    <a:pt x="3340100" y="6662420"/>
                  </a:lnTo>
                  <a:cubicBezTo>
                    <a:pt x="5180330" y="6662420"/>
                    <a:pt x="6671310" y="5171440"/>
                    <a:pt x="6671310" y="3331210"/>
                  </a:cubicBezTo>
                  <a:lnTo>
                    <a:pt x="3340100" y="3331210"/>
                  </a:lnTo>
                  <a:close/>
                </a:path>
              </a:pathLst>
            </a:custGeom>
            <a:blipFill>
              <a:blip r:embed="rId2"/>
              <a:stretch>
                <a:fillRect l="-15907" t="0" r="-1577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91374" y="8367199"/>
            <a:ext cx="4167845" cy="4114800"/>
          </a:xfrm>
          <a:custGeom>
            <a:avLst/>
            <a:gdLst/>
            <a:ahLst/>
            <a:cxnLst/>
            <a:rect r="r" b="b" t="t" l="l"/>
            <a:pathLst>
              <a:path h="4114800" w="4167845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34891" y="-1028700"/>
            <a:ext cx="3830505" cy="4114800"/>
          </a:xfrm>
          <a:custGeom>
            <a:avLst/>
            <a:gdLst/>
            <a:ahLst/>
            <a:cxnLst/>
            <a:rect r="r" b="b" t="t" l="l"/>
            <a:pathLst>
              <a:path h="4114800" w="3830505">
                <a:moveTo>
                  <a:pt x="0" y="0"/>
                </a:moveTo>
                <a:lnTo>
                  <a:pt x="3830504" y="0"/>
                </a:lnTo>
                <a:lnTo>
                  <a:pt x="3830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71716" y="6009808"/>
            <a:ext cx="6349438" cy="254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34"/>
              </a:lnSpc>
              <a:spcBef>
                <a:spcPct val="0"/>
              </a:spcBef>
            </a:pPr>
            <a:r>
              <a:rPr lang="en-US" sz="2453">
                <a:solidFill>
                  <a:srgbClr val="000000"/>
                </a:solidFill>
                <a:latin typeface="Open Sans 2"/>
              </a:rPr>
              <a:t>M</a:t>
            </a:r>
            <a:r>
              <a:rPr lang="en-US" sz="2453">
                <a:solidFill>
                  <a:srgbClr val="000000"/>
                </a:solidFill>
                <a:latin typeface="Open Sans 2"/>
              </a:rPr>
              <a:t>ódulo eletrônico capaz de detectar objetos que estejam em sua frente. Por meio de um LED emissor infravermelho  responsável por emitir a luz infravermelha e um LED receptor infravermelho para detectar o sinal infravermelho.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5030" y="1865607"/>
            <a:ext cx="10087402" cy="350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74"/>
              </a:lnSpc>
            </a:pPr>
            <a:r>
              <a:rPr lang="en-US" sz="8340">
                <a:solidFill>
                  <a:srgbClr val="000000"/>
                </a:solidFill>
                <a:latin typeface="Open Sans 2 Bold"/>
              </a:rPr>
              <a:t>Sensor reflexivo Infravermelho </a:t>
            </a:r>
          </a:p>
          <a:p>
            <a:pPr marL="0" indent="0" lvl="0">
              <a:lnSpc>
                <a:spcPts val="9174"/>
              </a:lnSpc>
            </a:pPr>
            <a:r>
              <a:rPr lang="en-US" sz="8340">
                <a:solidFill>
                  <a:srgbClr val="000000"/>
                </a:solidFill>
                <a:latin typeface="Open Sans 2 Bold"/>
              </a:rPr>
              <a:t>HW-201</a:t>
            </a:r>
          </a:p>
        </p:txBody>
      </p:sp>
    </p:spTree>
  </p:cSld>
  <p:clrMapOvr>
    <a:masterClrMapping/>
  </p:clrMapOvr>
  <p:transition spd="fast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52804" y="1076818"/>
            <a:ext cx="7397396" cy="8086192"/>
          </a:xfrm>
          <a:custGeom>
            <a:avLst/>
            <a:gdLst/>
            <a:ahLst/>
            <a:cxnLst/>
            <a:rect r="r" b="b" t="t" l="l"/>
            <a:pathLst>
              <a:path h="8086192" w="7397396">
                <a:moveTo>
                  <a:pt x="0" y="0"/>
                </a:moveTo>
                <a:lnTo>
                  <a:pt x="7397397" y="0"/>
                </a:lnTo>
                <a:lnTo>
                  <a:pt x="7397397" y="8086192"/>
                </a:lnTo>
                <a:lnTo>
                  <a:pt x="0" y="808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2" t="0" r="-27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538831"/>
            <a:ext cx="7141593" cy="3272810"/>
            <a:chOff x="0" y="0"/>
            <a:chExt cx="9522124" cy="43637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522124" cy="257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17"/>
                </a:lnSpc>
              </a:pPr>
              <a:r>
                <a:rPr lang="en-US" sz="6347">
                  <a:solidFill>
                    <a:srgbClr val="000000"/>
                  </a:solidFill>
                  <a:latin typeface="Open Sans 1 Bold"/>
                </a:rPr>
                <a:t>Sensor </a:t>
              </a:r>
            </a:p>
            <a:p>
              <a:pPr marL="0" indent="0" lvl="0">
                <a:lnSpc>
                  <a:spcPts val="7617"/>
                </a:lnSpc>
              </a:pPr>
              <a:r>
                <a:rPr lang="en-US" sz="6347">
                  <a:solidFill>
                    <a:srgbClr val="000000"/>
                  </a:solidFill>
                  <a:latin typeface="Open Sans 1 Bold"/>
                </a:rPr>
                <a:t>MPU-6050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39379"/>
              <a:ext cx="9522124" cy="1224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47"/>
                </a:lnSpc>
              </a:pPr>
              <a:r>
                <a:rPr lang="en-US" sz="2882">
                  <a:solidFill>
                    <a:srgbClr val="000000"/>
                  </a:solidFill>
                  <a:latin typeface="Open Sans 1"/>
                </a:rPr>
                <a:t>C</a:t>
              </a:r>
              <a:r>
                <a:rPr lang="en-US" sz="2882">
                  <a:solidFill>
                    <a:srgbClr val="000000"/>
                  </a:solidFill>
                  <a:latin typeface="Open Sans 1"/>
                </a:rPr>
                <a:t>ombina um giroscópio e um acelerômetro.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215204"/>
            <a:ext cx="5950380" cy="1775691"/>
            <a:chOff x="0" y="0"/>
            <a:chExt cx="7933839" cy="23675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51415"/>
              <a:ext cx="7933839" cy="1216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Open Sans 1"/>
                </a:rPr>
                <a:t>Giroscópio é um dispositivo que mede a variação do ângulo, realizando a conversão de quão rápido o sensor está girando em graus por segundo.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1531104" cy="940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76"/>
                </a:lnSpc>
              </a:pPr>
              <a:r>
                <a:rPr lang="en-US" sz="4443">
                  <a:solidFill>
                    <a:srgbClr val="000000"/>
                  </a:solidFill>
                  <a:latin typeface="Open Sans 1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443342"/>
            <a:ext cx="5950380" cy="1831429"/>
            <a:chOff x="0" y="0"/>
            <a:chExt cx="7933839" cy="244190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160940"/>
              <a:ext cx="7933839" cy="1280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570"/>
                </a:lnSpc>
              </a:pPr>
              <a:r>
                <a:rPr lang="en-US" sz="1977">
                  <a:solidFill>
                    <a:srgbClr val="000000"/>
                  </a:solidFill>
                  <a:latin typeface="Open Sans 1"/>
                </a:rPr>
                <a:t>O acelerômetro exerce a função de medir acelerações, tendo como referência forças externas que agem sobre o mesmo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531104" cy="940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76"/>
                </a:lnSpc>
              </a:pPr>
              <a:r>
                <a:rPr lang="en-US" sz="4443">
                  <a:solidFill>
                    <a:srgbClr val="000000"/>
                  </a:solidFill>
                  <a:latin typeface="Open Sans 1"/>
                </a:rPr>
                <a:t>02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418877">
            <a:off x="314073" y="3253015"/>
            <a:ext cx="6699900" cy="1612502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-2287810">
            <a:off x="6872726" y="4177689"/>
            <a:ext cx="18999489" cy="831376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-10800000">
            <a:off x="10285983" y="-19050"/>
            <a:ext cx="8011542" cy="5411512"/>
            <a:chOff x="0" y="0"/>
            <a:chExt cx="8977243" cy="60638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77244" cy="6063809"/>
            </a:xfrm>
            <a:custGeom>
              <a:avLst/>
              <a:gdLst/>
              <a:ahLst/>
              <a:cxnLst/>
              <a:rect r="r" b="b" t="t" l="l"/>
              <a:pathLst>
                <a:path h="6063809" w="8977244">
                  <a:moveTo>
                    <a:pt x="8977244" y="6063809"/>
                  </a:moveTo>
                  <a:lnTo>
                    <a:pt x="0" y="6063809"/>
                  </a:lnTo>
                  <a:lnTo>
                    <a:pt x="0" y="0"/>
                  </a:lnTo>
                  <a:lnTo>
                    <a:pt x="8977244" y="6063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890613" y="3085859"/>
            <a:ext cx="7059042" cy="7059042"/>
          </a:xfrm>
          <a:custGeom>
            <a:avLst/>
            <a:gdLst/>
            <a:ahLst/>
            <a:cxnLst/>
            <a:rect r="r" b="b" t="t" l="l"/>
            <a:pathLst>
              <a:path h="7059042" w="7059042">
                <a:moveTo>
                  <a:pt x="0" y="0"/>
                </a:moveTo>
                <a:lnTo>
                  <a:pt x="7059042" y="0"/>
                </a:lnTo>
                <a:lnTo>
                  <a:pt x="7059042" y="7059042"/>
                </a:lnTo>
                <a:lnTo>
                  <a:pt x="0" y="7059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6231"/>
            <a:ext cx="7999551" cy="148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779"/>
              </a:lnSpc>
              <a:spcBef>
                <a:spcPct val="0"/>
              </a:spcBef>
            </a:pPr>
            <a:r>
              <a:rPr lang="en-US" sz="9816">
                <a:solidFill>
                  <a:srgbClr val="000000"/>
                </a:solidFill>
                <a:latin typeface="Open Sans 2 Bold"/>
              </a:rPr>
              <a:t>Atuadores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46984"/>
            <a:ext cx="7999551" cy="254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75"/>
              </a:lnSpc>
            </a:pPr>
            <a:r>
              <a:rPr lang="en-US" sz="3904">
                <a:solidFill>
                  <a:srgbClr val="000000"/>
                </a:solidFill>
                <a:latin typeface="Open Sans 2"/>
              </a:rPr>
              <a:t>D</a:t>
            </a:r>
            <a:r>
              <a:rPr lang="en-US" sz="3904">
                <a:solidFill>
                  <a:srgbClr val="000000"/>
                </a:solidFill>
                <a:latin typeface="Open Sans 2"/>
              </a:rPr>
              <a:t>ispositivos que exercem a função de converter energia elétrica, hidráulica ou pneumática em potência mecânica.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593423">
            <a:off x="-7467939" y="-2766233"/>
            <a:ext cx="18999489" cy="831376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067800" y="3983485"/>
            <a:ext cx="7835900" cy="2037334"/>
          </a:xfrm>
          <a:custGeom>
            <a:avLst/>
            <a:gdLst/>
            <a:ahLst/>
            <a:cxnLst/>
            <a:rect r="r" b="b" t="t" l="l"/>
            <a:pathLst>
              <a:path h="2037334" w="7835900">
                <a:moveTo>
                  <a:pt x="0" y="0"/>
                </a:moveTo>
                <a:lnTo>
                  <a:pt x="7835900" y="0"/>
                </a:lnTo>
                <a:lnTo>
                  <a:pt x="7835900" y="2037334"/>
                </a:lnTo>
                <a:lnTo>
                  <a:pt x="0" y="2037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47775"/>
            <a:ext cx="4429143" cy="182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9"/>
              </a:lnSpc>
              <a:spcBef>
                <a:spcPct val="0"/>
              </a:spcBef>
            </a:pPr>
            <a:r>
              <a:rPr lang="en-US" sz="7699" strike="noStrike" u="none">
                <a:solidFill>
                  <a:srgbClr val="FFFFFF"/>
                </a:solidFill>
                <a:latin typeface="Open Sans 1 Bold"/>
              </a:rPr>
              <a:t>Motores elétricos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657337"/>
            <a:ext cx="6299200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000000"/>
                </a:solidFill>
                <a:latin typeface="Open Sans 1"/>
              </a:rPr>
              <a:t>São os motores mais utilizados, por terem um custo mais baixo, pois a distribuição de energia elétrica é feita principalmente em corrente alternada, e também por funcionarem com uma velocidade fixa proporcionando grandes potências.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67800" y="2598550"/>
            <a:ext cx="73152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Roboto Bold"/>
              </a:rPr>
              <a:t>Corrente Alternada</a:t>
            </a:r>
          </a:p>
        </p:txBody>
      </p:sp>
    </p:spTree>
  </p:cSld>
  <p:clrMapOvr>
    <a:masterClrMapping/>
  </p:clrMapOvr>
  <p:transition spd="fast">
    <p:push dir="u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348290" y="2283889"/>
            <a:ext cx="10415803" cy="5719222"/>
          </a:xfrm>
          <a:custGeom>
            <a:avLst/>
            <a:gdLst/>
            <a:ahLst/>
            <a:cxnLst/>
            <a:rect r="r" b="b" t="t" l="l"/>
            <a:pathLst>
              <a:path h="5719222" w="10415803">
                <a:moveTo>
                  <a:pt x="0" y="0"/>
                </a:moveTo>
                <a:lnTo>
                  <a:pt x="10415803" y="0"/>
                </a:lnTo>
                <a:lnTo>
                  <a:pt x="10415803" y="5719222"/>
                </a:lnTo>
                <a:lnTo>
                  <a:pt x="0" y="571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07438" y="4781136"/>
            <a:ext cx="7315200" cy="121920"/>
          </a:xfrm>
          <a:custGeom>
            <a:avLst/>
            <a:gdLst/>
            <a:ahLst/>
            <a:cxnLst/>
            <a:rect r="r" b="b" t="t" l="l"/>
            <a:pathLst>
              <a:path h="121920" w="7315200">
                <a:moveTo>
                  <a:pt x="0" y="0"/>
                </a:moveTo>
                <a:lnTo>
                  <a:pt x="7315200" y="0"/>
                </a:lnTo>
                <a:lnTo>
                  <a:pt x="7315200" y="121920"/>
                </a:lnTo>
                <a:lnTo>
                  <a:pt x="0" y="12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07438" y="1028700"/>
            <a:ext cx="968372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trike="noStrike">
                <a:solidFill>
                  <a:srgbClr val="000000"/>
                </a:solidFill>
                <a:latin typeface="Open Sans 1 Bold"/>
              </a:rPr>
              <a:t>Motores elétricos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7438" y="5543550"/>
            <a:ext cx="7315200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ns 1"/>
              </a:rPr>
              <a:t>Custo mais elevado, pois necessitam de uma fonte de corrente contínua e de uma manutenção frequente. Entretanto ao contrário dos motores de corrente alternada este pode funcionar com velocidades ajustáveis.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7438" y="3493770"/>
            <a:ext cx="73152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Roboto Bold"/>
              </a:rPr>
              <a:t>Corrente Contínua</a:t>
            </a:r>
          </a:p>
        </p:txBody>
      </p:sp>
    </p:spTree>
  </p:cSld>
  <p:clrMapOvr>
    <a:masterClrMapping/>
  </p:clrMapOvr>
  <p:transition spd="fast">
    <p:push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418877">
            <a:off x="314073" y="3253015"/>
            <a:ext cx="6699900" cy="1612502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031606" y="1807226"/>
            <a:ext cx="6227694" cy="5643848"/>
          </a:xfrm>
          <a:custGeom>
            <a:avLst/>
            <a:gdLst/>
            <a:ahLst/>
            <a:cxnLst/>
            <a:rect r="r" b="b" t="t" l="l"/>
            <a:pathLst>
              <a:path h="5643848" w="6227694">
                <a:moveTo>
                  <a:pt x="0" y="0"/>
                </a:moveTo>
                <a:lnTo>
                  <a:pt x="6227694" y="0"/>
                </a:lnTo>
                <a:lnTo>
                  <a:pt x="6227694" y="5643848"/>
                </a:lnTo>
                <a:lnTo>
                  <a:pt x="0" y="564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809655" cy="4747928"/>
            <a:chOff x="0" y="0"/>
            <a:chExt cx="10412873" cy="63305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0412873" cy="4825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434"/>
                </a:lnSpc>
                <a:spcBef>
                  <a:spcPct val="0"/>
                </a:spcBef>
              </a:pPr>
              <a:r>
                <a:rPr lang="en-US" sz="8499" u="none">
                  <a:solidFill>
                    <a:srgbClr val="000000"/>
                  </a:solidFill>
                  <a:latin typeface="Open Sans 1 Bold"/>
                </a:rPr>
                <a:t>ALGORITMO DE BUSCA EM LARGURA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5209540"/>
              <a:ext cx="7258035" cy="1121032"/>
            </a:xfrm>
            <a:custGeom>
              <a:avLst/>
              <a:gdLst/>
              <a:ahLst/>
              <a:cxnLst/>
              <a:rect r="r" b="b" t="t" l="l"/>
              <a:pathLst>
                <a:path h="1121032" w="7258035">
                  <a:moveTo>
                    <a:pt x="0" y="0"/>
                  </a:moveTo>
                  <a:lnTo>
                    <a:pt x="7258035" y="0"/>
                  </a:lnTo>
                  <a:lnTo>
                    <a:pt x="7258035" y="1121031"/>
                  </a:lnTo>
                  <a:lnTo>
                    <a:pt x="0" y="1121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26465" t="0" r="-1676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974025">
            <a:off x="12362317" y="292972"/>
            <a:ext cx="7315200" cy="795528"/>
          </a:xfrm>
          <a:custGeom>
            <a:avLst/>
            <a:gdLst/>
            <a:ahLst/>
            <a:cxnLst/>
            <a:rect r="r" b="b" t="t" l="l"/>
            <a:pathLst>
              <a:path h="795528" w="7315200">
                <a:moveTo>
                  <a:pt x="0" y="0"/>
                </a:moveTo>
                <a:lnTo>
                  <a:pt x="7315200" y="0"/>
                </a:lnTo>
                <a:lnTo>
                  <a:pt x="7315200" y="795528"/>
                </a:lnTo>
                <a:lnTo>
                  <a:pt x="0" y="795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66033" y="-1786829"/>
            <a:ext cx="6130056" cy="4114800"/>
          </a:xfrm>
          <a:custGeom>
            <a:avLst/>
            <a:gdLst/>
            <a:ahLst/>
            <a:cxnLst/>
            <a:rect r="r" b="b" t="t" l="l"/>
            <a:pathLst>
              <a:path h="4114800" w="6130056">
                <a:moveTo>
                  <a:pt x="0" y="0"/>
                </a:moveTo>
                <a:lnTo>
                  <a:pt x="6130055" y="0"/>
                </a:lnTo>
                <a:lnTo>
                  <a:pt x="61300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79576" y="7012329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6594634"/>
            <a:ext cx="6044020" cy="26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1"/>
              </a:lnSpc>
              <a:spcBef>
                <a:spcPct val="0"/>
              </a:spcBef>
            </a:pPr>
            <a:r>
              <a:rPr lang="en-US" sz="3262" u="none">
                <a:solidFill>
                  <a:srgbClr val="000000"/>
                </a:solidFill>
                <a:latin typeface="Open Sans 1"/>
              </a:rPr>
              <a:t>Utilizado para determinar o menor caminho de um ponto a outro,  manualmente, fazendo a busca em todos os caminhos possíveis.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D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8914" y="-751761"/>
            <a:ext cx="5924248" cy="5924248"/>
          </a:xfrm>
          <a:custGeom>
            <a:avLst/>
            <a:gdLst/>
            <a:ahLst/>
            <a:cxnLst/>
            <a:rect r="r" b="b" t="t" l="l"/>
            <a:pathLst>
              <a:path h="5924248" w="5924248">
                <a:moveTo>
                  <a:pt x="0" y="0"/>
                </a:moveTo>
                <a:lnTo>
                  <a:pt x="5924248" y="0"/>
                </a:lnTo>
                <a:lnTo>
                  <a:pt x="5924248" y="5924248"/>
                </a:lnTo>
                <a:lnTo>
                  <a:pt x="0" y="592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3210" y="4001593"/>
            <a:ext cx="7386638" cy="1127037"/>
            <a:chOff x="0" y="0"/>
            <a:chExt cx="9848850" cy="150271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4370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2543703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  <a:close/>
                  </a:path>
                </a:pathLst>
              </a:custGeom>
              <a:solidFill>
                <a:srgbClr val="31607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797375" y="512174"/>
              <a:ext cx="742386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 2 Bold"/>
                </a:rPr>
                <a:t>Problema de pesquisa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27608" y="331199"/>
              <a:ext cx="97188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2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63210" y="5713855"/>
            <a:ext cx="7386638" cy="1127037"/>
            <a:chOff x="0" y="0"/>
            <a:chExt cx="9848850" cy="150271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54370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2543703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  <a:close/>
                  </a:path>
                </a:pathLst>
              </a:custGeom>
              <a:solidFill>
                <a:srgbClr val="31607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97375" y="512174"/>
              <a:ext cx="742386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 2 Bold"/>
                </a:rPr>
                <a:t>Revisão de literatura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27608" y="331199"/>
              <a:ext cx="97188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2 Bold"/>
                </a:rPr>
                <a:t>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892875" y="7932372"/>
            <a:ext cx="4949662" cy="2942799"/>
          </a:xfrm>
          <a:custGeom>
            <a:avLst/>
            <a:gdLst/>
            <a:ahLst/>
            <a:cxnLst/>
            <a:rect r="r" b="b" t="t" l="l"/>
            <a:pathLst>
              <a:path h="2942799" w="4949662">
                <a:moveTo>
                  <a:pt x="0" y="0"/>
                </a:moveTo>
                <a:lnTo>
                  <a:pt x="4949662" y="0"/>
                </a:lnTo>
                <a:lnTo>
                  <a:pt x="4949662" y="2942799"/>
                </a:lnTo>
                <a:lnTo>
                  <a:pt x="0" y="2942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63210" y="7426118"/>
            <a:ext cx="7386638" cy="1127037"/>
            <a:chOff x="0" y="0"/>
            <a:chExt cx="9848850" cy="150271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54370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2543703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  <a:close/>
                  </a:path>
                </a:pathLst>
              </a:custGeom>
              <a:solidFill>
                <a:srgbClr val="316079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797375" y="512174"/>
              <a:ext cx="742386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 2 Bold"/>
                </a:rPr>
                <a:t>Resultados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27608" y="331199"/>
              <a:ext cx="97188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2 Bold"/>
                </a:rPr>
                <a:t>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38152" y="4001593"/>
            <a:ext cx="7386638" cy="1127037"/>
            <a:chOff x="0" y="0"/>
            <a:chExt cx="9848850" cy="150271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54370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2543703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  <a:close/>
                  </a:path>
                </a:pathLst>
              </a:custGeom>
              <a:solidFill>
                <a:srgbClr val="001B28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797375" y="512174"/>
              <a:ext cx="742386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 2 Bold"/>
                </a:rPr>
                <a:t>Introdução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27608" y="331199"/>
              <a:ext cx="97188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2 Bold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38152" y="5713855"/>
            <a:ext cx="7386638" cy="1127037"/>
            <a:chOff x="0" y="0"/>
            <a:chExt cx="9848850" cy="150271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54370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2543703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  <a:close/>
                  </a:path>
                </a:pathLst>
              </a:custGeom>
              <a:solidFill>
                <a:srgbClr val="001B28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797375" y="512174"/>
              <a:ext cx="742386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 2 Bold"/>
                </a:rPr>
                <a:t>Metodologia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27608" y="331199"/>
              <a:ext cx="97188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2 Bold"/>
                </a:rPr>
                <a:t>4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467015" y="8713718"/>
            <a:ext cx="1792285" cy="1241565"/>
          </a:xfrm>
          <a:custGeom>
            <a:avLst/>
            <a:gdLst/>
            <a:ahLst/>
            <a:cxnLst/>
            <a:rect r="r" b="b" t="t" l="l"/>
            <a:pathLst>
              <a:path h="1241565" w="1792285">
                <a:moveTo>
                  <a:pt x="0" y="0"/>
                </a:moveTo>
                <a:lnTo>
                  <a:pt x="1792285" y="0"/>
                </a:lnTo>
                <a:lnTo>
                  <a:pt x="1792285" y="1241564"/>
                </a:lnTo>
                <a:lnTo>
                  <a:pt x="0" y="1241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77384" y="1546788"/>
            <a:ext cx="1533323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2 Bold"/>
              </a:rPr>
              <a:t>Estrutura  da apresentação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438152" y="7426118"/>
            <a:ext cx="7386638" cy="1127037"/>
            <a:chOff x="0" y="0"/>
            <a:chExt cx="9848850" cy="150271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9848850" cy="1502715"/>
              <a:chOff x="0" y="0"/>
              <a:chExt cx="12543703" cy="191389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254370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2543703">
                    <a:moveTo>
                      <a:pt x="12543703" y="956945"/>
                    </a:moveTo>
                    <a:cubicBezTo>
                      <a:pt x="12543703" y="1485392"/>
                      <a:pt x="12115332" y="1913890"/>
                      <a:pt x="11586758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586758" y="0"/>
                    </a:lnTo>
                    <a:cubicBezTo>
                      <a:pt x="12115205" y="0"/>
                      <a:pt x="12543703" y="428371"/>
                      <a:pt x="12543703" y="956945"/>
                    </a:cubicBezTo>
                    <a:close/>
                  </a:path>
                </a:pathLst>
              </a:custGeom>
              <a:solidFill>
                <a:srgbClr val="001B28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1797375" y="512174"/>
              <a:ext cx="742386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pen Sans 2 Bold"/>
                </a:rPr>
                <a:t>Conclusão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27608" y="331199"/>
              <a:ext cx="971880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2 Bold"/>
                </a:rPr>
                <a:t>6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77615" y="0"/>
            <a:ext cx="7259694" cy="725969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5260694" y="0"/>
            <a:ext cx="3039920" cy="10288294"/>
          </a:xfrm>
          <a:prstGeom prst="rect">
            <a:avLst/>
          </a:prstGeom>
          <a:solidFill>
            <a:srgbClr val="565656"/>
          </a:solidFill>
        </p:spPr>
      </p:sp>
      <p:sp>
        <p:nvSpPr>
          <p:cNvPr name="AutoShape 5" id="5"/>
          <p:cNvSpPr/>
          <p:nvPr/>
        </p:nvSpPr>
        <p:spPr>
          <a:xfrm rot="0">
            <a:off x="15260694" y="3629847"/>
            <a:ext cx="3027306" cy="362984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6" id="6"/>
          <p:cNvSpPr/>
          <p:nvPr/>
        </p:nvSpPr>
        <p:spPr>
          <a:xfrm rot="-2700000">
            <a:off x="16155516" y="8150840"/>
            <a:ext cx="4290195" cy="4272319"/>
          </a:xfrm>
          <a:prstGeom prst="rect">
            <a:avLst/>
          </a:prstGeom>
          <a:solidFill>
            <a:srgbClr val="343434"/>
          </a:solid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260694" y="0"/>
            <a:ext cx="7259694" cy="7259694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43434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3014692" y="7284921"/>
            <a:ext cx="6029385" cy="6029385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4169410"/>
            <a:ext cx="980599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000"/>
              </a:lnSpc>
            </a:pPr>
            <a:r>
              <a:rPr lang="en-US" sz="12000" spc="-300">
                <a:solidFill>
                  <a:srgbClr val="FFFFFF"/>
                </a:solidFill>
                <a:latin typeface="Open Sans 1"/>
              </a:rPr>
              <a:t>Metodologia</a:t>
            </a:r>
          </a:p>
        </p:txBody>
      </p:sp>
    </p:spTree>
  </p:cSld>
  <p:clrMapOvr>
    <a:masterClrMapping/>
  </p:clrMapOvr>
  <p:transition spd="fast">
    <p:cover dir="ld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6406" y="2362663"/>
            <a:ext cx="8729768" cy="128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64"/>
              </a:lnSpc>
            </a:pPr>
            <a:r>
              <a:rPr lang="en-US" sz="9059">
                <a:solidFill>
                  <a:srgbClr val="C6C6C6"/>
                </a:solidFill>
                <a:latin typeface="Open Sans 1 Bold"/>
              </a:rPr>
              <a:t>Características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97728" y="4577482"/>
            <a:ext cx="7560733" cy="400009"/>
            <a:chOff x="0" y="0"/>
            <a:chExt cx="10080978" cy="5333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70611" y="19152"/>
              <a:ext cx="9210366" cy="475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44"/>
                </a:lnSpc>
              </a:pPr>
              <a:r>
                <a:rPr lang="en-US" sz="2265">
                  <a:solidFill>
                    <a:srgbClr val="C6C6C6"/>
                  </a:solidFill>
                  <a:latin typeface="Open Sans 1 Bold"/>
                </a:rPr>
                <a:t>Abordagem Quali-quantitativa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345" cy="533345"/>
            </a:xfrm>
            <a:custGeom>
              <a:avLst/>
              <a:gdLst/>
              <a:ahLst/>
              <a:cxnLst/>
              <a:rect r="r" b="b" t="t" l="l"/>
              <a:pathLst>
                <a:path h="533345" w="533345">
                  <a:moveTo>
                    <a:pt x="0" y="0"/>
                  </a:moveTo>
                  <a:lnTo>
                    <a:pt x="533345" y="0"/>
                  </a:lnTo>
                  <a:lnTo>
                    <a:pt x="533345" y="533345"/>
                  </a:lnTo>
                  <a:lnTo>
                    <a:pt x="0" y="533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97728" y="5638627"/>
            <a:ext cx="7560733" cy="400009"/>
            <a:chOff x="0" y="0"/>
            <a:chExt cx="10080978" cy="53334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70611" y="56152"/>
              <a:ext cx="9210366" cy="475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44"/>
                </a:lnSpc>
              </a:pPr>
              <a:r>
                <a:rPr lang="en-US" sz="2265">
                  <a:solidFill>
                    <a:srgbClr val="C6C6C6"/>
                  </a:solidFill>
                  <a:latin typeface="Open Sans 1 Bold"/>
                </a:rPr>
                <a:t>Natureza aplicada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3345" cy="533345"/>
            </a:xfrm>
            <a:custGeom>
              <a:avLst/>
              <a:gdLst/>
              <a:ahLst/>
              <a:cxnLst/>
              <a:rect r="r" b="b" t="t" l="l"/>
              <a:pathLst>
                <a:path h="533345" w="533345">
                  <a:moveTo>
                    <a:pt x="0" y="0"/>
                  </a:moveTo>
                  <a:lnTo>
                    <a:pt x="533345" y="0"/>
                  </a:lnTo>
                  <a:lnTo>
                    <a:pt x="533345" y="533345"/>
                  </a:lnTo>
                  <a:lnTo>
                    <a:pt x="0" y="533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97728" y="6699771"/>
            <a:ext cx="7560733" cy="400009"/>
            <a:chOff x="0" y="0"/>
            <a:chExt cx="10080978" cy="5333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70611" y="19152"/>
              <a:ext cx="9210366" cy="475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44"/>
                </a:lnSpc>
              </a:pPr>
              <a:r>
                <a:rPr lang="en-US" sz="2265">
                  <a:solidFill>
                    <a:srgbClr val="C6C6C6"/>
                  </a:solidFill>
                  <a:latin typeface="Open Sans 1 Bold"/>
                </a:rPr>
                <a:t>Objetivos e</a:t>
              </a:r>
              <a:r>
                <a:rPr lang="en-US" sz="2265">
                  <a:solidFill>
                    <a:srgbClr val="C6C6C6"/>
                  </a:solidFill>
                  <a:latin typeface="Open Sans 1 Bold"/>
                </a:rPr>
                <a:t>xploratória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345" cy="533345"/>
            </a:xfrm>
            <a:custGeom>
              <a:avLst/>
              <a:gdLst/>
              <a:ahLst/>
              <a:cxnLst/>
              <a:rect r="r" b="b" t="t" l="l"/>
              <a:pathLst>
                <a:path h="533345" w="533345">
                  <a:moveTo>
                    <a:pt x="0" y="0"/>
                  </a:moveTo>
                  <a:lnTo>
                    <a:pt x="533345" y="0"/>
                  </a:lnTo>
                  <a:lnTo>
                    <a:pt x="533345" y="533345"/>
                  </a:lnTo>
                  <a:lnTo>
                    <a:pt x="0" y="533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997728" y="7760916"/>
            <a:ext cx="7560733" cy="400009"/>
            <a:chOff x="0" y="0"/>
            <a:chExt cx="10080978" cy="53334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870611" y="19152"/>
              <a:ext cx="9210366" cy="475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44"/>
                </a:lnSpc>
              </a:pPr>
              <a:r>
                <a:rPr lang="en-US" sz="2265">
                  <a:solidFill>
                    <a:srgbClr val="C6C6C6"/>
                  </a:solidFill>
                  <a:latin typeface="Open Sans 1 Bold"/>
                </a:rPr>
                <a:t>Pesquisa bibliográfica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3345" cy="533345"/>
            </a:xfrm>
            <a:custGeom>
              <a:avLst/>
              <a:gdLst/>
              <a:ahLst/>
              <a:cxnLst/>
              <a:rect r="r" b="b" t="t" l="l"/>
              <a:pathLst>
                <a:path h="533345" w="533345">
                  <a:moveTo>
                    <a:pt x="0" y="0"/>
                  </a:moveTo>
                  <a:lnTo>
                    <a:pt x="533345" y="0"/>
                  </a:lnTo>
                  <a:lnTo>
                    <a:pt x="533345" y="533345"/>
                  </a:lnTo>
                  <a:lnTo>
                    <a:pt x="0" y="533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5400000">
            <a:off x="14020648" y="2819587"/>
            <a:ext cx="537813" cy="237616"/>
          </a:xfrm>
          <a:custGeom>
            <a:avLst/>
            <a:gdLst/>
            <a:ahLst/>
            <a:cxnLst/>
            <a:rect r="r" b="b" t="t" l="l"/>
            <a:pathLst>
              <a:path h="237616" w="537813">
                <a:moveTo>
                  <a:pt x="0" y="0"/>
                </a:moveTo>
                <a:lnTo>
                  <a:pt x="537813" y="0"/>
                </a:lnTo>
                <a:lnTo>
                  <a:pt x="537813" y="237616"/>
                </a:lnTo>
                <a:lnTo>
                  <a:pt x="0" y="23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rot="0">
            <a:off x="6997728" y="4242152"/>
            <a:ext cx="7560733" cy="0"/>
          </a:xfrm>
          <a:prstGeom prst="line">
            <a:avLst/>
          </a:prstGeom>
          <a:ln cap="rnd" w="9525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6997728" y="5303296"/>
            <a:ext cx="7560733" cy="0"/>
          </a:xfrm>
          <a:prstGeom prst="line">
            <a:avLst/>
          </a:prstGeom>
          <a:ln cap="rnd" w="9525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6997728" y="6364441"/>
            <a:ext cx="7560733" cy="0"/>
          </a:xfrm>
          <a:prstGeom prst="line">
            <a:avLst/>
          </a:prstGeom>
          <a:ln cap="rnd" w="9525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6997728" y="7425585"/>
            <a:ext cx="7560733" cy="0"/>
          </a:xfrm>
          <a:prstGeom prst="line">
            <a:avLst/>
          </a:prstGeom>
          <a:ln cap="rnd" w="9525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0">
            <a:off x="6997728" y="8486730"/>
            <a:ext cx="7560733" cy="0"/>
          </a:xfrm>
          <a:prstGeom prst="line">
            <a:avLst/>
          </a:prstGeom>
          <a:ln cap="rnd" w="9525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r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49709" y="4234919"/>
            <a:ext cx="1578858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43826" y="5082644"/>
            <a:ext cx="2922695" cy="2097034"/>
          </a:xfrm>
          <a:custGeom>
            <a:avLst/>
            <a:gdLst/>
            <a:ahLst/>
            <a:cxnLst/>
            <a:rect r="r" b="b" t="t" l="l"/>
            <a:pathLst>
              <a:path h="2097034" w="2922695">
                <a:moveTo>
                  <a:pt x="0" y="0"/>
                </a:moveTo>
                <a:lnTo>
                  <a:pt x="2922695" y="0"/>
                </a:lnTo>
                <a:lnTo>
                  <a:pt x="2922695" y="2097034"/>
                </a:lnTo>
                <a:lnTo>
                  <a:pt x="0" y="2097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1035" y="5082644"/>
            <a:ext cx="2955432" cy="2235046"/>
          </a:xfrm>
          <a:custGeom>
            <a:avLst/>
            <a:gdLst/>
            <a:ahLst/>
            <a:cxnLst/>
            <a:rect r="r" b="b" t="t" l="l"/>
            <a:pathLst>
              <a:path h="2235046" w="2955432">
                <a:moveTo>
                  <a:pt x="0" y="0"/>
                </a:moveTo>
                <a:lnTo>
                  <a:pt x="2955433" y="0"/>
                </a:lnTo>
                <a:lnTo>
                  <a:pt x="2955433" y="2235046"/>
                </a:lnTo>
                <a:lnTo>
                  <a:pt x="0" y="2235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2927" y="5082644"/>
            <a:ext cx="3182644" cy="2235046"/>
          </a:xfrm>
          <a:custGeom>
            <a:avLst/>
            <a:gdLst/>
            <a:ahLst/>
            <a:cxnLst/>
            <a:rect r="r" b="b" t="t" l="l"/>
            <a:pathLst>
              <a:path h="2235046" w="3182644">
                <a:moveTo>
                  <a:pt x="0" y="0"/>
                </a:moveTo>
                <a:lnTo>
                  <a:pt x="3182643" y="0"/>
                </a:lnTo>
                <a:lnTo>
                  <a:pt x="3182643" y="2235046"/>
                </a:lnTo>
                <a:lnTo>
                  <a:pt x="0" y="2235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198" r="0" b="-2119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12362" y="5082644"/>
            <a:ext cx="3108373" cy="2235046"/>
          </a:xfrm>
          <a:custGeom>
            <a:avLst/>
            <a:gdLst/>
            <a:ahLst/>
            <a:cxnLst/>
            <a:rect r="r" b="b" t="t" l="l"/>
            <a:pathLst>
              <a:path h="2235046" w="3108373">
                <a:moveTo>
                  <a:pt x="0" y="0"/>
                </a:moveTo>
                <a:lnTo>
                  <a:pt x="3108373" y="0"/>
                </a:lnTo>
                <a:lnTo>
                  <a:pt x="3108373" y="2235046"/>
                </a:lnTo>
                <a:lnTo>
                  <a:pt x="0" y="2235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31" t="0" r="-1693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93341" y="2210331"/>
            <a:ext cx="14501319" cy="1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Open Sans 1 Bold"/>
              </a:rPr>
              <a:t>Componentes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980722"/>
            <a:ext cx="37529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</a:pPr>
            <a:r>
              <a:rPr lang="en-US" sz="2499" spc="-49">
                <a:solidFill>
                  <a:srgbClr val="FFFFFF"/>
                </a:solidFill>
                <a:latin typeface="Open Sans 1 Bold"/>
              </a:rPr>
              <a:t>Microcontrolador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0075" y="7980722"/>
            <a:ext cx="37529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</a:pPr>
            <a:r>
              <a:rPr lang="en-US" sz="2499" spc="-49">
                <a:solidFill>
                  <a:srgbClr val="FFFFFF"/>
                </a:solidFill>
                <a:latin typeface="Open Sans 1 Bold"/>
              </a:rPr>
              <a:t>Motor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32278" y="7980722"/>
            <a:ext cx="37529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</a:pPr>
            <a:r>
              <a:rPr lang="en-US" sz="2499" spc="-49">
                <a:solidFill>
                  <a:srgbClr val="FFFFFF"/>
                </a:solidFill>
                <a:latin typeface="Open Sans 1 Bold"/>
              </a:rPr>
              <a:t>Sensor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47775" y="7980722"/>
            <a:ext cx="37529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</a:pPr>
            <a:r>
              <a:rPr lang="en-US" sz="2499" spc="-49">
                <a:solidFill>
                  <a:srgbClr val="FFFFFF"/>
                </a:solidFill>
                <a:latin typeface="Open Sans 1 Bold"/>
              </a:rPr>
              <a:t>Motor shield</a:t>
            </a:r>
          </a:p>
        </p:txBody>
      </p:sp>
    </p:spTree>
  </p:cSld>
  <p:clrMapOvr>
    <a:masterClrMapping/>
  </p:clrMapOvr>
  <p:transition spd="fast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3109288" y="1028700"/>
            <a:ext cx="4150012" cy="3751683"/>
            <a:chOff x="0" y="0"/>
            <a:chExt cx="5533350" cy="50022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518" t="0" r="8518" b="0"/>
            <a:stretch>
              <a:fillRect/>
            </a:stretch>
          </p:blipFill>
          <p:spPr>
            <a:xfrm flipH="false" flipV="false">
              <a:off x="0" y="0"/>
              <a:ext cx="5533350" cy="500224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583924">
            <a:off x="8504960" y="5459606"/>
            <a:ext cx="4524745" cy="1801671"/>
          </a:xfrm>
          <a:custGeom>
            <a:avLst/>
            <a:gdLst/>
            <a:ahLst/>
            <a:cxnLst/>
            <a:rect r="r" b="b" t="t" l="l"/>
            <a:pathLst>
              <a:path h="1801671" w="4524745">
                <a:moveTo>
                  <a:pt x="0" y="0"/>
                </a:moveTo>
                <a:lnTo>
                  <a:pt x="4524745" y="0"/>
                </a:lnTo>
                <a:lnTo>
                  <a:pt x="4524745" y="1801671"/>
                </a:lnTo>
                <a:lnTo>
                  <a:pt x="0" y="1801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618697">
            <a:off x="7332042" y="1028700"/>
            <a:ext cx="1811958" cy="2803804"/>
          </a:xfrm>
          <a:custGeom>
            <a:avLst/>
            <a:gdLst/>
            <a:ahLst/>
            <a:cxnLst/>
            <a:rect r="r" b="b" t="t" l="l"/>
            <a:pathLst>
              <a:path h="2803804" w="1811958">
                <a:moveTo>
                  <a:pt x="0" y="0"/>
                </a:moveTo>
                <a:lnTo>
                  <a:pt x="1811958" y="0"/>
                </a:lnTo>
                <a:lnTo>
                  <a:pt x="1811958" y="2803804"/>
                </a:lnTo>
                <a:lnTo>
                  <a:pt x="0" y="2803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6861" y="3783630"/>
            <a:ext cx="6289506" cy="6111303"/>
          </a:xfrm>
          <a:custGeom>
            <a:avLst/>
            <a:gdLst/>
            <a:ahLst/>
            <a:cxnLst/>
            <a:rect r="r" b="b" t="t" l="l"/>
            <a:pathLst>
              <a:path h="6111303" w="6289506">
                <a:moveTo>
                  <a:pt x="0" y="0"/>
                </a:moveTo>
                <a:lnTo>
                  <a:pt x="6289505" y="0"/>
                </a:lnTo>
                <a:lnTo>
                  <a:pt x="6289505" y="6111303"/>
                </a:lnTo>
                <a:lnTo>
                  <a:pt x="0" y="61113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81153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 strike="noStrike" u="none">
                <a:solidFill>
                  <a:srgbClr val="FFFFFF"/>
                </a:solidFill>
                <a:latin typeface="Open Sans 1 Bold"/>
              </a:rPr>
              <a:t>Teste com motores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8277225"/>
            <a:ext cx="81153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 strike="noStrike" u="none">
                <a:solidFill>
                  <a:srgbClr val="FFFFFF"/>
                </a:solidFill>
                <a:latin typeface="Open Sans 1 Bold"/>
              </a:rPr>
              <a:t>Teste  com sensor</a:t>
            </a:r>
          </a:p>
        </p:txBody>
      </p:sp>
    </p:spTree>
  </p:cSld>
  <p:clrMapOvr>
    <a:masterClrMapping/>
  </p:clrMapOvr>
  <p:transition spd="fast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19415" y="2457217"/>
            <a:ext cx="10466231" cy="6035175"/>
          </a:xfrm>
          <a:custGeom>
            <a:avLst/>
            <a:gdLst/>
            <a:ahLst/>
            <a:cxnLst/>
            <a:rect r="r" b="b" t="t" l="l"/>
            <a:pathLst>
              <a:path h="6035175" w="10466231">
                <a:moveTo>
                  <a:pt x="0" y="0"/>
                </a:moveTo>
                <a:lnTo>
                  <a:pt x="10466231" y="0"/>
                </a:lnTo>
                <a:lnTo>
                  <a:pt x="10466231" y="6035175"/>
                </a:lnTo>
                <a:lnTo>
                  <a:pt x="0" y="6035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9" t="-5149" r="0" b="-5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8743950"/>
            <a:ext cx="3086100" cy="1543050"/>
          </a:xfrm>
          <a:custGeom>
            <a:avLst/>
            <a:gdLst/>
            <a:ahLst/>
            <a:cxnLst/>
            <a:rect r="r" b="b" t="t" l="l"/>
            <a:pathLst>
              <a:path h="1543050" w="3086100">
                <a:moveTo>
                  <a:pt x="0" y="0"/>
                </a:moveTo>
                <a:lnTo>
                  <a:pt x="3086100" y="0"/>
                </a:lnTo>
                <a:lnTo>
                  <a:pt x="30861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6602" y="4352083"/>
            <a:ext cx="5884422" cy="93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87"/>
              </a:lnSpc>
            </a:pPr>
            <a:r>
              <a:rPr lang="en-US" sz="5836">
                <a:solidFill>
                  <a:srgbClr val="FFFFFF"/>
                </a:solidFill>
                <a:latin typeface="Open Sans 1 Bold"/>
              </a:rPr>
              <a:t>Estrutura</a:t>
            </a:r>
          </a:p>
        </p:txBody>
      </p:sp>
    </p:spTree>
  </p:cSld>
  <p:clrMapOvr>
    <a:masterClrMapping/>
  </p:clrMapOvr>
  <p:transition spd="fast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604557" y="7855828"/>
            <a:ext cx="5194285" cy="3122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51297" y="1662310"/>
            <a:ext cx="8743963" cy="6962380"/>
          </a:xfrm>
          <a:custGeom>
            <a:avLst/>
            <a:gdLst/>
            <a:ahLst/>
            <a:cxnLst/>
            <a:rect r="r" b="b" t="t" l="l"/>
            <a:pathLst>
              <a:path h="6962380" w="8743963">
                <a:moveTo>
                  <a:pt x="0" y="0"/>
                </a:moveTo>
                <a:lnTo>
                  <a:pt x="8743963" y="0"/>
                </a:lnTo>
                <a:lnTo>
                  <a:pt x="8743963" y="6962380"/>
                </a:lnTo>
                <a:lnTo>
                  <a:pt x="0" y="696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04557" y="2330643"/>
            <a:ext cx="6299143" cy="4804034"/>
            <a:chOff x="0" y="0"/>
            <a:chExt cx="8398857" cy="6405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38125"/>
              <a:ext cx="8398857" cy="1476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49"/>
                </a:lnSpc>
                <a:spcBef>
                  <a:spcPct val="0"/>
                </a:spcBef>
              </a:pPr>
              <a:r>
                <a:rPr lang="en-US" sz="8499" strike="noStrike" u="none">
                  <a:solidFill>
                    <a:srgbClr val="FFFFFF"/>
                  </a:solidFill>
                  <a:latin typeface="Open Sans 2 Bold"/>
                </a:rPr>
                <a:t>Labirinto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78169"/>
              <a:ext cx="8398857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Open Sans 2"/>
                </a:rPr>
                <a:t>O labirinto foi planejado para possuir 6 linhas e 6 colunas, dispondo de paredes em suas laterais.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484503"/>
              <a:ext cx="8398857" cy="192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8"/>
                </a:lnSpc>
                <a:spcBef>
                  <a:spcPct val="0"/>
                </a:spcBef>
              </a:pPr>
              <a:r>
                <a:rPr lang="en-US" sz="2390" strike="noStrike" u="none">
                  <a:solidFill>
                    <a:srgbClr val="FFFFFF"/>
                  </a:solidFill>
                  <a:latin typeface="Open Sans 2"/>
                </a:rPr>
                <a:t>Possui medida total de 90x90 cm, havendo em seu piso perfurações a cada 15 cm para demarcar local de acoplamento das paredes.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Simple Abstract Semi-Transparent Trendy Rough Square"/>
          <p:cNvSpPr/>
          <p:nvPr/>
        </p:nvSpPr>
        <p:spPr>
          <a:xfrm flipH="false" flipV="false" rot="0">
            <a:off x="-4437540" y="5143500"/>
            <a:ext cx="8875079" cy="9039433"/>
          </a:xfrm>
          <a:custGeom>
            <a:avLst/>
            <a:gdLst/>
            <a:ahLst/>
            <a:cxnLst/>
            <a:rect r="r" b="b" t="t" l="l"/>
            <a:pathLst>
              <a:path h="9039433" w="8875079">
                <a:moveTo>
                  <a:pt x="0" y="0"/>
                </a:moveTo>
                <a:lnTo>
                  <a:pt x="8875080" y="0"/>
                </a:lnTo>
                <a:lnTo>
                  <a:pt x="8875080" y="9039433"/>
                </a:lnTo>
                <a:lnTo>
                  <a:pt x="0" y="903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Simple Abstract Semi-Transparent Trendy Asterisk"/>
          <p:cNvSpPr/>
          <p:nvPr/>
        </p:nvSpPr>
        <p:spPr>
          <a:xfrm flipH="false" flipV="false" rot="0">
            <a:off x="13078017" y="-871883"/>
            <a:ext cx="4181283" cy="3801167"/>
          </a:xfrm>
          <a:custGeom>
            <a:avLst/>
            <a:gdLst/>
            <a:ahLst/>
            <a:cxnLst/>
            <a:rect r="r" b="b" t="t" l="l"/>
            <a:pathLst>
              <a:path h="3801167" w="4181283">
                <a:moveTo>
                  <a:pt x="0" y="0"/>
                </a:moveTo>
                <a:lnTo>
                  <a:pt x="4181283" y="0"/>
                </a:lnTo>
                <a:lnTo>
                  <a:pt x="4181283" y="3801166"/>
                </a:lnTo>
                <a:lnTo>
                  <a:pt x="0" y="380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45053" y="3307896"/>
            <a:ext cx="1299789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</a:pPr>
            <a:r>
              <a:rPr lang="en-US" sz="9000" spc="-179">
                <a:solidFill>
                  <a:srgbClr val="FFD034"/>
                </a:solidFill>
                <a:latin typeface="Open Sans 2 Bold"/>
              </a:rPr>
              <a:t>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13176" y="6464754"/>
            <a:ext cx="1286164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D034"/>
                </a:solidFill>
                <a:latin typeface="Open Sans 2"/>
              </a:rPr>
              <a:t>Construção do protótipo.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8591550" y="5572125"/>
            <a:ext cx="1104900" cy="5715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p:transition spd="slow">
    <p:push dir="u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9478" y="2035391"/>
            <a:ext cx="9099899" cy="5501647"/>
          </a:xfrm>
          <a:custGeom>
            <a:avLst/>
            <a:gdLst/>
            <a:ahLst/>
            <a:cxnLst/>
            <a:rect r="r" b="b" t="t" l="l"/>
            <a:pathLst>
              <a:path h="5501647" w="9099899">
                <a:moveTo>
                  <a:pt x="0" y="0"/>
                </a:moveTo>
                <a:lnTo>
                  <a:pt x="9099900" y="0"/>
                </a:lnTo>
                <a:lnTo>
                  <a:pt x="9099900" y="5501647"/>
                </a:lnTo>
                <a:lnTo>
                  <a:pt x="0" y="5501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62601" y="5175333"/>
            <a:ext cx="5532090" cy="300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7"/>
              </a:lnSpc>
            </a:pPr>
            <a:r>
              <a:rPr lang="en-US" sz="2424">
                <a:solidFill>
                  <a:srgbClr val="000000"/>
                </a:solidFill>
                <a:latin typeface="Open Sans 1"/>
              </a:rPr>
              <a:t>Após a impressão do modelo notou-se que certas medidas como a de encaixe dos motores estavam inadequadas para uso.</a:t>
            </a:r>
          </a:p>
          <a:p>
            <a:pPr algn="just">
              <a:lnSpc>
                <a:spcPts val="4800"/>
              </a:lnSpc>
            </a:pPr>
          </a:p>
          <a:p>
            <a:pPr algn="just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 1"/>
              </a:rPr>
              <a:t>ENTRETANTO...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2601" y="2035391"/>
            <a:ext cx="553209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160">
                <a:solidFill>
                  <a:srgbClr val="000000"/>
                </a:solidFill>
                <a:latin typeface="Open Sans 1 Bold"/>
              </a:rPr>
              <a:t>Primeiro 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60">
                <a:solidFill>
                  <a:srgbClr val="000000"/>
                </a:solidFill>
                <a:latin typeface="Open Sans 1 Bold"/>
              </a:rPr>
              <a:t>protótipo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885" y="3845632"/>
            <a:ext cx="7185498" cy="3910109"/>
          </a:xfrm>
          <a:custGeom>
            <a:avLst/>
            <a:gdLst/>
            <a:ahLst/>
            <a:cxnLst/>
            <a:rect r="r" b="b" t="t" l="l"/>
            <a:pathLst>
              <a:path h="3910109" w="7185498">
                <a:moveTo>
                  <a:pt x="0" y="0"/>
                </a:moveTo>
                <a:lnTo>
                  <a:pt x="7185498" y="0"/>
                </a:lnTo>
                <a:lnTo>
                  <a:pt x="7185498" y="3910109"/>
                </a:lnTo>
                <a:lnTo>
                  <a:pt x="0" y="3910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34497" y="3845632"/>
            <a:ext cx="8663703" cy="3910109"/>
          </a:xfrm>
          <a:custGeom>
            <a:avLst/>
            <a:gdLst/>
            <a:ahLst/>
            <a:cxnLst/>
            <a:rect r="r" b="b" t="t" l="l"/>
            <a:pathLst>
              <a:path h="3910109" w="8663703">
                <a:moveTo>
                  <a:pt x="0" y="0"/>
                </a:moveTo>
                <a:lnTo>
                  <a:pt x="8663703" y="0"/>
                </a:lnTo>
                <a:lnTo>
                  <a:pt x="8663703" y="3910109"/>
                </a:lnTo>
                <a:lnTo>
                  <a:pt x="0" y="3910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92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2975"/>
            <a:ext cx="16067569" cy="163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24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Open Sans 2"/>
              </a:rPr>
              <a:t>Ao decorrer do trabalho ocorreram cerca de 9 erros referentes a alguma medida, sendo assim necessário a impressão de 9 vezes da estrutura para serem alcançadas as medidas exatas para o segundo protótipo.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509261"/>
            <a:ext cx="6814499" cy="374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D034"/>
                </a:solidFill>
                <a:latin typeface="Open Sans 1"/>
              </a:rPr>
              <a:t>Testes foram realizados com este protótipo a fim de confirmar as capacidades desse modelo, sem demora, notou-se que os motores utilizados não seriam eficazes para tal trabalho por possuírem pouco torque e baixa compatibilidade com rodas disponíveis, assim sendo necessário trocá-los por outra opção que fornecesse maior desempenho e maior uniformidade.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839344" y="-687147"/>
            <a:ext cx="9448656" cy="13532879"/>
            <a:chOff x="0" y="0"/>
            <a:chExt cx="443357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4433570" y="0"/>
                  </a:moveTo>
                  <a:lnTo>
                    <a:pt x="443357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l="-5729" t="0" r="-312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09675"/>
            <a:ext cx="7922057" cy="262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00"/>
              </a:lnSpc>
            </a:pPr>
            <a:r>
              <a:rPr lang="en-US" sz="10100">
                <a:solidFill>
                  <a:srgbClr val="FFD034"/>
                </a:solidFill>
                <a:latin typeface="Open Sans 1 Bold"/>
              </a:rPr>
              <a:t>Segundo protótipo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8650" cy="1698916"/>
            </a:xfrm>
            <a:custGeom>
              <a:avLst/>
              <a:gdLst/>
              <a:ahLst/>
              <a:cxnLst/>
              <a:rect r="r" b="b" t="t" l="l"/>
              <a:pathLst>
                <a:path h="1698916" w="1268650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68650" cy="1727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22490" y="2531370"/>
            <a:ext cx="8636810" cy="5224261"/>
            <a:chOff x="0" y="0"/>
            <a:chExt cx="11515747" cy="69656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11515747" cy="3323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652"/>
                </a:lnSpc>
              </a:pPr>
              <a:r>
                <a:rPr lang="en-US" sz="8775" strike="noStrike">
                  <a:solidFill>
                    <a:srgbClr val="023D54"/>
                  </a:solidFill>
                  <a:latin typeface="Open Sans 1 Bold"/>
                </a:rPr>
                <a:t>Problema de pesquisa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120881"/>
              <a:ext cx="11515747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023D54"/>
                  </a:solidFill>
                  <a:latin typeface="Open Sans 1"/>
                </a:rPr>
                <a:t>Como p</a:t>
              </a:r>
              <a:r>
                <a:rPr lang="en-US" sz="3500" strike="noStrike">
                  <a:solidFill>
                    <a:srgbClr val="023D54"/>
                  </a:solidFill>
                  <a:latin typeface="Open Sans 1"/>
                </a:rPr>
                <a:t>ercorrer um caminho sem ter conhecimento do percurso, utilizando ESP8266 e algoritmos de busca em largura?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7095878" cy="10287000"/>
          </a:xfrm>
          <a:custGeom>
            <a:avLst/>
            <a:gdLst/>
            <a:ahLst/>
            <a:cxnLst/>
            <a:rect r="r" b="b" t="t" l="l"/>
            <a:pathLst>
              <a:path h="10287000" w="7095878">
                <a:moveTo>
                  <a:pt x="0" y="0"/>
                </a:moveTo>
                <a:lnTo>
                  <a:pt x="7095878" y="0"/>
                </a:lnTo>
                <a:lnTo>
                  <a:pt x="70958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63" t="0" r="-21907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728830" y="2635076"/>
          <a:ext cx="11141765" cy="6238047"/>
        </p:xfrm>
        <a:graphic>
          <a:graphicData uri="http://schemas.openxmlformats.org/drawingml/2006/table">
            <a:tbl>
              <a:tblPr/>
              <a:tblGrid>
                <a:gridCol w="3713922"/>
                <a:gridCol w="3713922"/>
                <a:gridCol w="3713922"/>
              </a:tblGrid>
              <a:tr h="30614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D034"/>
                          </a:solidFill>
                          <a:latin typeface="Open Sans 1 Bold"/>
                        </a:rPr>
                        <a:t>Motor 300 RPM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D034"/>
                          </a:solidFill>
                          <a:latin typeface="Open Sans 1 Bold"/>
                        </a:rPr>
                        <a:t>Roda Macia - 32mm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D034"/>
                          </a:solidFill>
                          <a:latin typeface="Open Sans 1 Bold"/>
                        </a:rPr>
                        <a:t>Bateria 9 Volts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65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3417404" y="5074889"/>
            <a:ext cx="4068534" cy="4068534"/>
          </a:xfrm>
          <a:custGeom>
            <a:avLst/>
            <a:gdLst/>
            <a:ahLst/>
            <a:cxnLst/>
            <a:rect r="r" b="b" t="t" l="l"/>
            <a:pathLst>
              <a:path h="4068534" w="4068534">
                <a:moveTo>
                  <a:pt x="0" y="0"/>
                </a:moveTo>
                <a:lnTo>
                  <a:pt x="4068534" y="0"/>
                </a:lnTo>
                <a:lnTo>
                  <a:pt x="4068534" y="4068534"/>
                </a:lnTo>
                <a:lnTo>
                  <a:pt x="0" y="406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11494" y="5074889"/>
            <a:ext cx="4176439" cy="4183411"/>
          </a:xfrm>
          <a:custGeom>
            <a:avLst/>
            <a:gdLst/>
            <a:ahLst/>
            <a:cxnLst/>
            <a:rect r="r" b="b" t="t" l="l"/>
            <a:pathLst>
              <a:path h="4183411" w="4176439">
                <a:moveTo>
                  <a:pt x="0" y="0"/>
                </a:moveTo>
                <a:lnTo>
                  <a:pt x="4176438" y="0"/>
                </a:lnTo>
                <a:lnTo>
                  <a:pt x="4176438" y="4183411"/>
                </a:lnTo>
                <a:lnTo>
                  <a:pt x="0" y="4183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41080" y="5754099"/>
            <a:ext cx="2824991" cy="2824991"/>
          </a:xfrm>
          <a:custGeom>
            <a:avLst/>
            <a:gdLst/>
            <a:ahLst/>
            <a:cxnLst/>
            <a:rect r="r" b="b" t="t" l="l"/>
            <a:pathLst>
              <a:path h="2824991" w="2824991">
                <a:moveTo>
                  <a:pt x="0" y="0"/>
                </a:moveTo>
                <a:lnTo>
                  <a:pt x="2824991" y="0"/>
                </a:lnTo>
                <a:lnTo>
                  <a:pt x="2824991" y="2824991"/>
                </a:lnTo>
                <a:lnTo>
                  <a:pt x="0" y="28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8130" y="268291"/>
            <a:ext cx="14411739" cy="136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D034"/>
                </a:solidFill>
                <a:latin typeface="Open Sans 1"/>
              </a:rPr>
              <a:t>Componentes adquiridos 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28700" y="1028700"/>
            <a:ext cx="8724900" cy="8229600"/>
          </a:xfrm>
          <a:custGeom>
            <a:avLst/>
            <a:gdLst/>
            <a:ahLst/>
            <a:cxnLst/>
            <a:rect r="r" b="b" t="t" l="l"/>
            <a:pathLst>
              <a:path h="8229600" w="8724900">
                <a:moveTo>
                  <a:pt x="0" y="0"/>
                </a:moveTo>
                <a:lnTo>
                  <a:pt x="8724900" y="0"/>
                </a:lnTo>
                <a:lnTo>
                  <a:pt x="8724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0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25227" y="3124470"/>
            <a:ext cx="5800673" cy="224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86"/>
              </a:lnSpc>
              <a:spcBef>
                <a:spcPct val="0"/>
              </a:spcBef>
            </a:pPr>
            <a:r>
              <a:rPr lang="en-US" sz="6912" u="none">
                <a:solidFill>
                  <a:srgbClr val="FFD034"/>
                </a:solidFill>
                <a:latin typeface="Open Sans 2 Bold"/>
              </a:rPr>
              <a:t>Terceiro protótipo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25227" y="5655852"/>
            <a:ext cx="4866298" cy="188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0"/>
              </a:lnSpc>
            </a:pPr>
            <a:r>
              <a:rPr lang="en-US" sz="2157" u="none">
                <a:solidFill>
                  <a:srgbClr val="FFD034"/>
                </a:solidFill>
                <a:latin typeface="Open Sans 2"/>
              </a:rPr>
              <a:t>Com o terceiro protótipo montado, iniciou a fase da programação, para assim se realizar testes de bancada e se necessário buscar melhorias do prototipo.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073400" cy="10287000"/>
            <a:chOff x="0" y="0"/>
            <a:chExt cx="8094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94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809455">
                  <a:moveTo>
                    <a:pt x="0" y="0"/>
                  </a:moveTo>
                  <a:lnTo>
                    <a:pt x="809455" y="0"/>
                  </a:lnTo>
                  <a:lnTo>
                    <a:pt x="8094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0945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5675" y="3866181"/>
            <a:ext cx="14628174" cy="6104424"/>
          </a:xfrm>
          <a:custGeom>
            <a:avLst/>
            <a:gdLst/>
            <a:ahLst/>
            <a:cxnLst/>
            <a:rect r="r" b="b" t="t" l="l"/>
            <a:pathLst>
              <a:path h="6104424" w="14628174">
                <a:moveTo>
                  <a:pt x="0" y="0"/>
                </a:moveTo>
                <a:lnTo>
                  <a:pt x="14628175" y="0"/>
                </a:lnTo>
                <a:lnTo>
                  <a:pt x="14628175" y="6104423"/>
                </a:lnTo>
                <a:lnTo>
                  <a:pt x="0" y="6104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" t="-10344" r="-4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3063875" y="-44"/>
            <a:ext cx="19050" cy="10287000"/>
          </a:xfrm>
          <a:prstGeom prst="line">
            <a:avLst/>
          </a:prstGeom>
          <a:ln cap="flat" w="47625">
            <a:solidFill>
              <a:srgbClr val="26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680382" y="1247775"/>
            <a:ext cx="7858762" cy="130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99"/>
              </a:lnSpc>
              <a:spcBef>
                <a:spcPct val="0"/>
              </a:spcBef>
            </a:pPr>
            <a:r>
              <a:rPr lang="en-US" sz="9999" u="none">
                <a:solidFill>
                  <a:srgbClr val="FFD034"/>
                </a:solidFill>
                <a:latin typeface="Open Sans 1 Bold"/>
              </a:rPr>
              <a:t>Fluxograma</a:t>
            </a:r>
          </a:p>
        </p:txBody>
      </p:sp>
      <p:sp>
        <p:nvSpPr>
          <p:cNvPr name="Freeform 8" id="8" descr="Simple Abstract Semi-Transparent Trendy Donut Shape"/>
          <p:cNvSpPr/>
          <p:nvPr/>
        </p:nvSpPr>
        <p:spPr>
          <a:xfrm flipH="false" flipV="false" rot="1328851">
            <a:off x="-1461337" y="446227"/>
            <a:ext cx="2922674" cy="2837651"/>
          </a:xfrm>
          <a:custGeom>
            <a:avLst/>
            <a:gdLst/>
            <a:ahLst/>
            <a:cxnLst/>
            <a:rect r="r" b="b" t="t" l="l"/>
            <a:pathLst>
              <a:path h="2837651" w="2922674">
                <a:moveTo>
                  <a:pt x="0" y="0"/>
                </a:moveTo>
                <a:lnTo>
                  <a:pt x="2922674" y="0"/>
                </a:lnTo>
                <a:lnTo>
                  <a:pt x="2922674" y="2837651"/>
                </a:lnTo>
                <a:lnTo>
                  <a:pt x="0" y="2837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-1144787" y="8113469"/>
            <a:ext cx="3378602" cy="968371"/>
            <a:chOff x="0" y="0"/>
            <a:chExt cx="4504802" cy="1291162"/>
          </a:xfrm>
        </p:grpSpPr>
        <p:sp>
          <p:nvSpPr>
            <p:cNvPr name="AutoShape 10" id="10"/>
            <p:cNvSpPr/>
            <p:nvPr/>
          </p:nvSpPr>
          <p:spPr>
            <a:xfrm rot="5400000">
              <a:off x="1610906" y="5447"/>
              <a:ext cx="1288438" cy="1282991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5400000">
              <a:off x="0" y="0"/>
              <a:ext cx="1288438" cy="1288438"/>
              <a:chOff x="0" y="0"/>
              <a:chExt cx="1708150" cy="170815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221811" y="5447"/>
              <a:ext cx="1282991" cy="1282991"/>
            </a:xfrm>
            <a:custGeom>
              <a:avLst/>
              <a:gdLst/>
              <a:ahLst/>
              <a:cxnLst/>
              <a:rect r="r" b="b" t="t" l="l"/>
              <a:pathLst>
                <a:path h="1282991" w="1282991">
                  <a:moveTo>
                    <a:pt x="0" y="0"/>
                  </a:moveTo>
                  <a:lnTo>
                    <a:pt x="1282991" y="0"/>
                  </a:lnTo>
                  <a:lnTo>
                    <a:pt x="1282991" y="1282991"/>
                  </a:lnTo>
                  <a:lnTo>
                    <a:pt x="0" y="1282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7643588"/>
            <a:ext cx="18288000" cy="769539"/>
          </a:xfrm>
          <a:custGeom>
            <a:avLst/>
            <a:gdLst/>
            <a:ahLst/>
            <a:cxnLst/>
            <a:rect r="r" b="b" t="t" l="l"/>
            <a:pathLst>
              <a:path h="769539" w="18288000">
                <a:moveTo>
                  <a:pt x="0" y="0"/>
                </a:moveTo>
                <a:lnTo>
                  <a:pt x="18288000" y="0"/>
                </a:lnTo>
                <a:lnTo>
                  <a:pt x="18288000" y="769539"/>
                </a:lnTo>
                <a:lnTo>
                  <a:pt x="0" y="76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956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25874"/>
            <a:ext cx="18288000" cy="769539"/>
          </a:xfrm>
          <a:custGeom>
            <a:avLst/>
            <a:gdLst/>
            <a:ahLst/>
            <a:cxnLst/>
            <a:rect r="r" b="b" t="t" l="l"/>
            <a:pathLst>
              <a:path h="769539" w="18288000">
                <a:moveTo>
                  <a:pt x="0" y="0"/>
                </a:moveTo>
                <a:lnTo>
                  <a:pt x="18288000" y="0"/>
                </a:lnTo>
                <a:lnTo>
                  <a:pt x="18288000" y="769539"/>
                </a:lnTo>
                <a:lnTo>
                  <a:pt x="0" y="76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956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00683" y="492819"/>
            <a:ext cx="1436458" cy="1436458"/>
          </a:xfrm>
          <a:custGeom>
            <a:avLst/>
            <a:gdLst/>
            <a:ahLst/>
            <a:cxnLst/>
            <a:rect r="r" b="b" t="t" l="l"/>
            <a:pathLst>
              <a:path h="1436458" w="1436458">
                <a:moveTo>
                  <a:pt x="0" y="0"/>
                </a:moveTo>
                <a:lnTo>
                  <a:pt x="1436458" y="0"/>
                </a:lnTo>
                <a:lnTo>
                  <a:pt x="1436458" y="1436457"/>
                </a:lnTo>
                <a:lnTo>
                  <a:pt x="0" y="143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2700000">
            <a:off x="-6148194" y="-1997508"/>
            <a:ext cx="6664400" cy="8669109"/>
            <a:chOff x="0" y="0"/>
            <a:chExt cx="1755233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03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8689332" y="4255599"/>
            <a:ext cx="6664400" cy="8669109"/>
            <a:chOff x="0" y="0"/>
            <a:chExt cx="1755233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03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63798" y="3895488"/>
            <a:ext cx="14560403" cy="4422403"/>
          </a:xfrm>
          <a:custGeom>
            <a:avLst/>
            <a:gdLst/>
            <a:ahLst/>
            <a:cxnLst/>
            <a:rect r="r" b="b" t="t" l="l"/>
            <a:pathLst>
              <a:path h="4422403" w="14560403">
                <a:moveTo>
                  <a:pt x="0" y="0"/>
                </a:moveTo>
                <a:lnTo>
                  <a:pt x="14560404" y="0"/>
                </a:lnTo>
                <a:lnTo>
                  <a:pt x="14560404" y="4422403"/>
                </a:lnTo>
                <a:lnTo>
                  <a:pt x="0" y="4422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11329" y="1977108"/>
            <a:ext cx="11615166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</a:pPr>
            <a:r>
              <a:rPr lang="en-US" sz="5392">
                <a:solidFill>
                  <a:srgbClr val="FFD034"/>
                </a:solidFill>
                <a:latin typeface="Open Sans 2 Bold"/>
              </a:rPr>
              <a:t>Resultados Terceiro protótipo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8875" y="-1041787"/>
            <a:ext cx="9144000" cy="14554200"/>
            <a:chOff x="0" y="0"/>
            <a:chExt cx="3093156" cy="4923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3156" cy="4923272"/>
            </a:xfrm>
            <a:custGeom>
              <a:avLst/>
              <a:gdLst/>
              <a:ahLst/>
              <a:cxnLst/>
              <a:rect r="r" b="b" t="t" l="l"/>
              <a:pathLst>
                <a:path h="4923272" w="3093156">
                  <a:moveTo>
                    <a:pt x="0" y="0"/>
                  </a:moveTo>
                  <a:lnTo>
                    <a:pt x="3093156" y="0"/>
                  </a:lnTo>
                  <a:lnTo>
                    <a:pt x="3093156" y="4923272"/>
                  </a:lnTo>
                  <a:lnTo>
                    <a:pt x="0" y="4923272"/>
                  </a:ln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8457622" y="7639741"/>
            <a:ext cx="17601622" cy="3957381"/>
          </a:xfrm>
          <a:custGeom>
            <a:avLst/>
            <a:gdLst/>
            <a:ahLst/>
            <a:cxnLst/>
            <a:rect r="r" b="b" t="t" l="l"/>
            <a:pathLst>
              <a:path h="3957381" w="17601622">
                <a:moveTo>
                  <a:pt x="0" y="0"/>
                </a:moveTo>
                <a:lnTo>
                  <a:pt x="17601622" y="0"/>
                </a:lnTo>
                <a:lnTo>
                  <a:pt x="17601622" y="3957381"/>
                </a:lnTo>
                <a:lnTo>
                  <a:pt x="0" y="3957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33" r="-13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9144000" y="-1647245"/>
            <a:ext cx="17601622" cy="3957381"/>
          </a:xfrm>
          <a:custGeom>
            <a:avLst/>
            <a:gdLst/>
            <a:ahLst/>
            <a:cxnLst/>
            <a:rect r="r" b="b" t="t" l="l"/>
            <a:pathLst>
              <a:path h="3957381" w="17601622">
                <a:moveTo>
                  <a:pt x="0" y="3957380"/>
                </a:moveTo>
                <a:lnTo>
                  <a:pt x="17601622" y="3957380"/>
                </a:lnTo>
                <a:lnTo>
                  <a:pt x="17601622" y="0"/>
                </a:lnTo>
                <a:lnTo>
                  <a:pt x="0" y="0"/>
                </a:lnTo>
                <a:lnTo>
                  <a:pt x="0" y="395738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3" r="-13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6756952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0"/>
              </a:lnSpc>
            </a:pPr>
            <a:r>
              <a:rPr lang="en-US" sz="5700">
                <a:solidFill>
                  <a:srgbClr val="000000"/>
                </a:solidFill>
                <a:latin typeface="Open Sans 1 Bold"/>
              </a:rPr>
              <a:t>Resultados Terceiro Protótipo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9391" y="4899827"/>
            <a:ext cx="7298168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40"/>
              </a:lnSpc>
            </a:pPr>
            <a:r>
              <a:rPr lang="en-US" sz="4800">
                <a:solidFill>
                  <a:srgbClr val="000000"/>
                </a:solidFill>
                <a:latin typeface="Open Sans 1 Bold"/>
              </a:rPr>
              <a:t>Problemas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6287" y="4899827"/>
            <a:ext cx="7413013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40"/>
              </a:lnSpc>
            </a:pPr>
            <a:r>
              <a:rPr lang="en-US" sz="4800">
                <a:solidFill>
                  <a:srgbClr val="FFD034"/>
                </a:solidFill>
                <a:latin typeface="Open Sans 1 Bold"/>
              </a:rPr>
              <a:t>Soluções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6721" y="6710833"/>
            <a:ext cx="3088481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pen Sans 1 Bold"/>
              </a:rPr>
              <a:t>Locomoção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89761" y="6705008"/>
            <a:ext cx="5205561" cy="378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D034"/>
                </a:solidFill>
                <a:latin typeface="Open Sans 1 Bold"/>
              </a:rPr>
              <a:t>Motores de 30 RPM</a:t>
            </a:r>
          </a:p>
          <a:p>
            <a:pPr>
              <a:lnSpc>
                <a:spcPts val="6020"/>
              </a:lnSpc>
            </a:pPr>
          </a:p>
          <a:p>
            <a:pPr>
              <a:lnSpc>
                <a:spcPts val="6020"/>
              </a:lnSpc>
            </a:pPr>
            <a:r>
              <a:rPr lang="en-US" sz="4300">
                <a:solidFill>
                  <a:srgbClr val="FFD034"/>
                </a:solidFill>
                <a:latin typeface="Open Sans 1 Bold"/>
              </a:rPr>
              <a:t>Sensor MPU 6050</a:t>
            </a:r>
          </a:p>
          <a:p>
            <a:pPr algn="ctr">
              <a:lnSpc>
                <a:spcPts val="6020"/>
              </a:lnSpc>
            </a:pPr>
          </a:p>
          <a:p>
            <a:pPr algn="ctr">
              <a:lnSpc>
                <a:spcPts val="602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6677339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42094" y="6666908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Open Sans 1 Bold"/>
              </a:rPr>
              <a:t>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846287" y="6677339"/>
            <a:ext cx="771999" cy="771999"/>
            <a:chOff x="0" y="0"/>
            <a:chExt cx="1029332" cy="102933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29332" cy="1029332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034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51192" y="27367"/>
              <a:ext cx="726948" cy="850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Open Sans 1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846287" y="8255123"/>
            <a:ext cx="771999" cy="771999"/>
            <a:chOff x="0" y="0"/>
            <a:chExt cx="1029332" cy="102933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29332" cy="1029332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034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151192" y="27367"/>
              <a:ext cx="726948" cy="850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Open Sans 1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FFD03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FFD03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 descr="White Arrow Right Element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016785" y="-1498053"/>
            <a:ext cx="8617561" cy="13556505"/>
            <a:chOff x="0" y="0"/>
            <a:chExt cx="11490081" cy="18075340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4375679" y="0"/>
              <a:ext cx="7114402" cy="8220422"/>
            </a:xfrm>
            <a:custGeom>
              <a:avLst/>
              <a:gdLst/>
              <a:ahLst/>
              <a:cxnLst/>
              <a:rect r="r" b="b" t="t" l="l"/>
              <a:pathLst>
                <a:path h="8220422" w="7114402">
                  <a:moveTo>
                    <a:pt x="7114402" y="0"/>
                  </a:moveTo>
                  <a:lnTo>
                    <a:pt x="0" y="0"/>
                  </a:lnTo>
                  <a:lnTo>
                    <a:pt x="0" y="8220422"/>
                  </a:lnTo>
                  <a:lnTo>
                    <a:pt x="7114402" y="8220422"/>
                  </a:lnTo>
                  <a:lnTo>
                    <a:pt x="711440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0" y="8909197"/>
              <a:ext cx="7932880" cy="9166143"/>
            </a:xfrm>
            <a:custGeom>
              <a:avLst/>
              <a:gdLst/>
              <a:ahLst/>
              <a:cxnLst/>
              <a:rect r="r" b="b" t="t" l="l"/>
              <a:pathLst>
                <a:path h="9166143" w="7932880">
                  <a:moveTo>
                    <a:pt x="7932880" y="0"/>
                  </a:moveTo>
                  <a:lnTo>
                    <a:pt x="0" y="0"/>
                  </a:lnTo>
                  <a:lnTo>
                    <a:pt x="0" y="9166143"/>
                  </a:lnTo>
                  <a:lnTo>
                    <a:pt x="7932880" y="9166143"/>
                  </a:lnTo>
                  <a:lnTo>
                    <a:pt x="793288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144000" y="879282"/>
            <a:ext cx="8056558" cy="8935185"/>
          </a:xfrm>
          <a:custGeom>
            <a:avLst/>
            <a:gdLst/>
            <a:ahLst/>
            <a:cxnLst/>
            <a:rect r="r" b="b" t="t" l="l"/>
            <a:pathLst>
              <a:path h="8935185" w="8056558">
                <a:moveTo>
                  <a:pt x="0" y="0"/>
                </a:moveTo>
                <a:lnTo>
                  <a:pt x="8056558" y="0"/>
                </a:lnTo>
                <a:lnTo>
                  <a:pt x="8056558" y="8935185"/>
                </a:lnTo>
                <a:lnTo>
                  <a:pt x="0" y="8935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987107"/>
            <a:ext cx="7162789" cy="4443834"/>
            <a:chOff x="0" y="0"/>
            <a:chExt cx="9550385" cy="592511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80975"/>
              <a:ext cx="9550385" cy="2717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63"/>
                </a:lnSpc>
              </a:pPr>
              <a:r>
                <a:rPr lang="en-US" sz="7900">
                  <a:solidFill>
                    <a:srgbClr val="FFD034"/>
                  </a:solidFill>
                  <a:latin typeface="Open Sans 1"/>
                </a:rPr>
                <a:t>Quarto Protótipo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421857"/>
              <a:ext cx="9550385" cy="1503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55"/>
                </a:lnSpc>
              </a:pPr>
              <a:r>
                <a:rPr lang="en-US" sz="2350">
                  <a:solidFill>
                    <a:srgbClr val="FFD034"/>
                  </a:solidFill>
                  <a:latin typeface="Open Sans 1"/>
                </a:rPr>
                <a:t>Após a implementação do sensor MPU-6050, foi realizado testes de bancadas a fim de validar o protótipo elaborado.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49017" y="1605278"/>
            <a:ext cx="7793167" cy="7278374"/>
          </a:xfrm>
          <a:prstGeom prst="rect">
            <a:avLst/>
          </a:prstGeom>
          <a:solidFill>
            <a:srgbClr val="FFD03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49017" y="1881188"/>
            <a:ext cx="7598802" cy="6489839"/>
          </a:xfrm>
          <a:custGeom>
            <a:avLst/>
            <a:gdLst/>
            <a:ahLst/>
            <a:cxnLst/>
            <a:rect r="r" b="b" t="t" l="l"/>
            <a:pathLst>
              <a:path h="6489839" w="7598802">
                <a:moveTo>
                  <a:pt x="0" y="0"/>
                </a:moveTo>
                <a:lnTo>
                  <a:pt x="7598803" y="0"/>
                </a:lnTo>
                <a:lnTo>
                  <a:pt x="7598803" y="6489839"/>
                </a:lnTo>
                <a:lnTo>
                  <a:pt x="0" y="648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" t="-1851" r="0" b="-1851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27288" r="0" b="0"/>
          <a:stretch>
            <a:fillRect/>
          </a:stretch>
        </p:blipFill>
        <p:spPr>
          <a:xfrm flipH="false" flipV="false" rot="-5400000">
            <a:off x="11389957" y="2629871"/>
            <a:ext cx="4629150" cy="598383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714748" y="634363"/>
            <a:ext cx="5981700" cy="18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20"/>
              </a:lnSpc>
            </a:pPr>
            <a:r>
              <a:rPr lang="en-US" sz="5300" u="none">
                <a:solidFill>
                  <a:srgbClr val="FFD034"/>
                </a:solidFill>
                <a:latin typeface="Open Sans 1 Bold"/>
              </a:rPr>
              <a:t>Validação do protótipo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33429"/>
            <a:ext cx="6246852" cy="5536273"/>
          </a:xfrm>
          <a:custGeom>
            <a:avLst/>
            <a:gdLst/>
            <a:ahLst/>
            <a:cxnLst/>
            <a:rect r="r" b="b" t="t" l="l"/>
            <a:pathLst>
              <a:path h="5536273" w="6246852">
                <a:moveTo>
                  <a:pt x="0" y="0"/>
                </a:moveTo>
                <a:lnTo>
                  <a:pt x="6246852" y="0"/>
                </a:lnTo>
                <a:lnTo>
                  <a:pt x="6246852" y="5536273"/>
                </a:lnTo>
                <a:lnTo>
                  <a:pt x="0" y="5536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69859" y="1019175"/>
            <a:ext cx="7548282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5799">
                <a:solidFill>
                  <a:srgbClr val="FFD034"/>
                </a:solidFill>
                <a:latin typeface="Open Sans 1 Bold"/>
              </a:rPr>
              <a:t>Resultados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938855" y="3133429"/>
            <a:ext cx="7320445" cy="5536273"/>
          </a:xfrm>
          <a:custGeom>
            <a:avLst/>
            <a:gdLst/>
            <a:ahLst/>
            <a:cxnLst/>
            <a:rect r="r" b="b" t="t" l="l"/>
            <a:pathLst>
              <a:path h="5536273" w="7320445">
                <a:moveTo>
                  <a:pt x="0" y="0"/>
                </a:moveTo>
                <a:lnTo>
                  <a:pt x="7320445" y="0"/>
                </a:lnTo>
                <a:lnTo>
                  <a:pt x="7320445" y="5536273"/>
                </a:lnTo>
                <a:lnTo>
                  <a:pt x="0" y="553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7708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0766" y="3696647"/>
            <a:ext cx="10281350" cy="4467085"/>
          </a:xfrm>
          <a:custGeom>
            <a:avLst/>
            <a:gdLst/>
            <a:ahLst/>
            <a:cxnLst/>
            <a:rect r="r" b="b" t="t" l="l"/>
            <a:pathLst>
              <a:path h="4467085" w="10281350">
                <a:moveTo>
                  <a:pt x="0" y="0"/>
                </a:moveTo>
                <a:lnTo>
                  <a:pt x="10281350" y="0"/>
                </a:lnTo>
                <a:lnTo>
                  <a:pt x="10281350" y="4467085"/>
                </a:lnTo>
                <a:lnTo>
                  <a:pt x="0" y="4467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87" t="-1112" r="-162" b="-1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696647"/>
            <a:ext cx="5040435" cy="4467085"/>
          </a:xfrm>
          <a:custGeom>
            <a:avLst/>
            <a:gdLst/>
            <a:ahLst/>
            <a:cxnLst/>
            <a:rect r="r" b="b" t="t" l="l"/>
            <a:pathLst>
              <a:path h="4467085" w="5040435">
                <a:moveTo>
                  <a:pt x="0" y="0"/>
                </a:moveTo>
                <a:lnTo>
                  <a:pt x="5040435" y="0"/>
                </a:lnTo>
                <a:lnTo>
                  <a:pt x="5040435" y="4467085"/>
                </a:lnTo>
                <a:lnTo>
                  <a:pt x="0" y="4467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69859" y="1019175"/>
            <a:ext cx="7548282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5799">
                <a:solidFill>
                  <a:srgbClr val="FFD034"/>
                </a:solidFill>
                <a:latin typeface="Open Sans 1 Bold"/>
              </a:rPr>
              <a:t>Resultados</a:t>
            </a:r>
          </a:p>
        </p:txBody>
      </p:sp>
    </p:spTree>
  </p:cSld>
  <p:clrMapOvr>
    <a:masterClrMapping/>
  </p:clrMapOvr>
  <p:transition spd="slow">
    <p:cover dir="u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3909" cy="5540679"/>
            </a:xfrm>
            <a:custGeom>
              <a:avLst/>
              <a:gdLst/>
              <a:ahLst/>
              <a:cxnLst/>
              <a:rect r="r" b="b" t="t" l="l"/>
              <a:pathLst>
                <a:path h="5540679" w="247390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73909" cy="557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100000">
            <a:off x="-2544752" y="7355436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8100000">
            <a:off x="6802116" y="2714655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9937" y="7612605"/>
            <a:ext cx="2398248" cy="1995329"/>
          </a:xfrm>
          <a:custGeom>
            <a:avLst/>
            <a:gdLst/>
            <a:ahLst/>
            <a:cxnLst/>
            <a:rect r="r" b="b" t="t" l="l"/>
            <a:pathLst>
              <a:path h="1995329" w="2398248">
                <a:moveTo>
                  <a:pt x="0" y="0"/>
                </a:moveTo>
                <a:lnTo>
                  <a:pt x="2398248" y="0"/>
                </a:lnTo>
                <a:lnTo>
                  <a:pt x="2398248" y="1995329"/>
                </a:lnTo>
                <a:lnTo>
                  <a:pt x="0" y="1995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63" t="-20541" r="-876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03765" y="2952774"/>
            <a:ext cx="7557058" cy="233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ns 1"/>
              </a:rPr>
              <a:t>Os objetivos  deste trabalho foram atingidos com êxito, portanto, expondo dessa forma que é possível realizar o desenvolvimento de um protótipo autônomo capaz de mapear e solucionar labirintos utilizando tecnologia do ESP8266 e algoritmos de busca em largura.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2608" y="5590599"/>
            <a:ext cx="7557058" cy="272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pen Sans 1"/>
              </a:rPr>
              <a:t>Devido ao foto do protótipo final ser compacto e didático, pode ser usado para fins de aprendizado sobre algoritmos de busca aplicados em situações do cotidiano, tendo em vista que o protótipo realiza o mapeamento dos possíveis trajeto necessário para alcançar o destino e logo após procurar o melhor caminho.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04875"/>
            <a:ext cx="4301579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</a:pPr>
            <a:r>
              <a:rPr lang="en-US" sz="6299">
                <a:solidFill>
                  <a:srgbClr val="FFFFFF"/>
                </a:solidFill>
                <a:latin typeface="Open Sans 2 Bold"/>
              </a:rPr>
              <a:t>Conclusão</a:t>
            </a:r>
          </a:p>
        </p:txBody>
      </p:sp>
    </p:spTree>
  </p:cSld>
  <p:clrMapOvr>
    <a:masterClrMapping/>
  </p:clrMapOvr>
  <p:transition spd="slow">
    <p:cover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3887" y="1172890"/>
            <a:ext cx="14500226" cy="6947306"/>
            <a:chOff x="0" y="0"/>
            <a:chExt cx="19333635" cy="926307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044" r="0" b="26044"/>
            <a:stretch>
              <a:fillRect/>
            </a:stretch>
          </p:blipFill>
          <p:spPr>
            <a:xfrm flipH="false" flipV="false">
              <a:off x="0" y="0"/>
              <a:ext cx="19333635" cy="926307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17242" y="5143500"/>
            <a:ext cx="7615975" cy="3773987"/>
            <a:chOff x="0" y="0"/>
            <a:chExt cx="5896657" cy="29220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96658" cy="2922004"/>
            </a:xfrm>
            <a:custGeom>
              <a:avLst/>
              <a:gdLst/>
              <a:ahLst/>
              <a:cxnLst/>
              <a:rect r="r" b="b" t="t" l="l"/>
              <a:pathLst>
                <a:path h="2922004" w="5896658">
                  <a:moveTo>
                    <a:pt x="5772197" y="2922004"/>
                  </a:moveTo>
                  <a:lnTo>
                    <a:pt x="124460" y="2922004"/>
                  </a:lnTo>
                  <a:cubicBezTo>
                    <a:pt x="55880" y="2922004"/>
                    <a:pt x="0" y="2866124"/>
                    <a:pt x="0" y="2797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72197" y="0"/>
                  </a:lnTo>
                  <a:cubicBezTo>
                    <a:pt x="5840777" y="0"/>
                    <a:pt x="5896658" y="55880"/>
                    <a:pt x="5896658" y="124460"/>
                  </a:cubicBezTo>
                  <a:lnTo>
                    <a:pt x="5896658" y="2797544"/>
                  </a:lnTo>
                  <a:cubicBezTo>
                    <a:pt x="5896658" y="2866124"/>
                    <a:pt x="5840777" y="2922004"/>
                    <a:pt x="5772197" y="29220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93887" y="7072340"/>
            <a:ext cx="6531452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23D54"/>
                </a:solidFill>
                <a:latin typeface="Open Sans 2 Bold"/>
              </a:rPr>
              <a:t>Introdução</a:t>
            </a:r>
          </a:p>
        </p:txBody>
      </p:sp>
    </p:spTree>
  </p:cSld>
  <p:clrMapOvr>
    <a:masterClrMapping/>
  </p:clrMapOvr>
  <p:transition spd="slow">
    <p:push dir="d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C6C6C6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C6C6C6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 descr="White Arrow Right Element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2700000">
            <a:off x="815496" y="-7896237"/>
            <a:ext cx="6664400" cy="8669109"/>
            <a:chOff x="0" y="0"/>
            <a:chExt cx="1755233" cy="2283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C6C6C6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700000">
            <a:off x="815496" y="-7589972"/>
            <a:ext cx="6664400" cy="8669109"/>
            <a:chOff x="0" y="0"/>
            <a:chExt cx="1755233" cy="22832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F0F0F0">
                <a:alpha val="89804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869461"/>
            <a:ext cx="10626659" cy="10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4"/>
              </a:lnSpc>
            </a:pPr>
            <a:r>
              <a:rPr lang="en-US" sz="7699">
                <a:solidFill>
                  <a:srgbClr val="FFFFFF"/>
                </a:solidFill>
                <a:latin typeface="Open Sans 1"/>
              </a:rPr>
              <a:t>Trabalhos Futuros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4697373"/>
            <a:ext cx="5022718" cy="4560927"/>
            <a:chOff x="0" y="0"/>
            <a:chExt cx="6696957" cy="6081236"/>
          </a:xfrm>
        </p:grpSpPr>
        <p:sp>
          <p:nvSpPr>
            <p:cNvPr name="AutoShape 17" id="17"/>
            <p:cNvSpPr/>
            <p:nvPr/>
          </p:nvSpPr>
          <p:spPr>
            <a:xfrm rot="0">
              <a:off x="193539" y="193539"/>
              <a:ext cx="6503417" cy="5887696"/>
            </a:xfrm>
            <a:prstGeom prst="rect">
              <a:avLst/>
            </a:prstGeom>
            <a:solidFill>
              <a:srgbClr val="9D9D9D"/>
            </a:solidFill>
          </p:spPr>
        </p:sp>
        <p:sp>
          <p:nvSpPr>
            <p:cNvPr name="AutoShape 18" id="18"/>
            <p:cNvSpPr/>
            <p:nvPr/>
          </p:nvSpPr>
          <p:spPr>
            <a:xfrm rot="0">
              <a:off x="0" y="0"/>
              <a:ext cx="6503417" cy="5887696"/>
            </a:xfrm>
            <a:prstGeom prst="rect">
              <a:avLst/>
            </a:prstGeom>
            <a:solidFill>
              <a:srgbClr val="F0F0F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632641" y="4697373"/>
            <a:ext cx="5022718" cy="4560927"/>
            <a:chOff x="0" y="0"/>
            <a:chExt cx="6696957" cy="6081236"/>
          </a:xfrm>
        </p:grpSpPr>
        <p:sp>
          <p:nvSpPr>
            <p:cNvPr name="AutoShape 20" id="20"/>
            <p:cNvSpPr/>
            <p:nvPr/>
          </p:nvSpPr>
          <p:spPr>
            <a:xfrm rot="0">
              <a:off x="193539" y="193539"/>
              <a:ext cx="6503417" cy="5887696"/>
            </a:xfrm>
            <a:prstGeom prst="rect">
              <a:avLst/>
            </a:prstGeom>
            <a:solidFill>
              <a:srgbClr val="9D9D9D"/>
            </a:solidFill>
          </p:spPr>
        </p:sp>
        <p:sp>
          <p:nvSpPr>
            <p:cNvPr name="AutoShape 21" id="21"/>
            <p:cNvSpPr/>
            <p:nvPr/>
          </p:nvSpPr>
          <p:spPr>
            <a:xfrm rot="0">
              <a:off x="0" y="0"/>
              <a:ext cx="6503417" cy="5887696"/>
            </a:xfrm>
            <a:prstGeom prst="rect">
              <a:avLst/>
            </a:prstGeom>
            <a:solidFill>
              <a:srgbClr val="F0F0F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236582" y="4697373"/>
            <a:ext cx="5022718" cy="4560927"/>
            <a:chOff x="0" y="0"/>
            <a:chExt cx="6696957" cy="6081236"/>
          </a:xfrm>
        </p:grpSpPr>
        <p:sp>
          <p:nvSpPr>
            <p:cNvPr name="AutoShape 23" id="23"/>
            <p:cNvSpPr/>
            <p:nvPr/>
          </p:nvSpPr>
          <p:spPr>
            <a:xfrm rot="0">
              <a:off x="193539" y="193539"/>
              <a:ext cx="6503417" cy="5887696"/>
            </a:xfrm>
            <a:prstGeom prst="rect">
              <a:avLst/>
            </a:prstGeom>
            <a:solidFill>
              <a:srgbClr val="9D9D9D"/>
            </a:solidFill>
          </p:spPr>
        </p:sp>
        <p:sp>
          <p:nvSpPr>
            <p:cNvPr name="AutoShape 24" id="24"/>
            <p:cNvSpPr/>
            <p:nvPr/>
          </p:nvSpPr>
          <p:spPr>
            <a:xfrm rot="0">
              <a:off x="0" y="0"/>
              <a:ext cx="6503417" cy="5887696"/>
            </a:xfrm>
            <a:prstGeom prst="rect">
              <a:avLst/>
            </a:prstGeom>
            <a:solidFill>
              <a:srgbClr val="F0F0F0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497164" y="1028700"/>
            <a:ext cx="2762136" cy="2261327"/>
            <a:chOff x="0" y="0"/>
            <a:chExt cx="3682847" cy="30151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682847" cy="2688479"/>
            </a:xfrm>
            <a:custGeom>
              <a:avLst/>
              <a:gdLst/>
              <a:ahLst/>
              <a:cxnLst/>
              <a:rect r="r" b="b" t="t" l="l"/>
              <a:pathLst>
                <a:path h="2688479" w="3682847">
                  <a:moveTo>
                    <a:pt x="0" y="0"/>
                  </a:moveTo>
                  <a:lnTo>
                    <a:pt x="3682847" y="0"/>
                  </a:lnTo>
                  <a:lnTo>
                    <a:pt x="3682847" y="2688479"/>
                  </a:lnTo>
                  <a:lnTo>
                    <a:pt x="0" y="2688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2608767" y="1941022"/>
              <a:ext cx="1074081" cy="1074081"/>
              <a:chOff x="1371600" y="6705600"/>
              <a:chExt cx="10972800" cy="1097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9D9D9D"/>
              </a:solidFill>
            </p:spPr>
          </p:sp>
        </p:grpSp>
      </p:grpSp>
      <p:sp>
        <p:nvSpPr>
          <p:cNvPr name="TextBox 29" id="29"/>
          <p:cNvSpPr txBox="true"/>
          <p:nvPr/>
        </p:nvSpPr>
        <p:spPr>
          <a:xfrm rot="0">
            <a:off x="1386632" y="5386305"/>
            <a:ext cx="4306853" cy="22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6"/>
              </a:lnSpc>
            </a:pPr>
            <a:r>
              <a:rPr lang="en-US" sz="2554">
                <a:solidFill>
                  <a:srgbClr val="000000"/>
                </a:solidFill>
                <a:latin typeface="Open Sans 1"/>
              </a:rPr>
              <a:t>Desenvolver um sistema para o mapeamento utilizando visão computacional;</a:t>
            </a:r>
          </a:p>
          <a:p>
            <a:pPr>
              <a:lnSpc>
                <a:spcPts val="3576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6811607" y="5386305"/>
            <a:ext cx="4306853" cy="311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6"/>
              </a:lnSpc>
            </a:pPr>
            <a:r>
              <a:rPr lang="en-US" sz="2554">
                <a:solidFill>
                  <a:srgbClr val="000000"/>
                </a:solidFill>
                <a:latin typeface="Open Sans 1"/>
              </a:rPr>
              <a:t>Implementar algoritmo Proporcional integral derivativo com base nos valores de ângulos obtidos para uma melhor locomoção entre as paredes;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94515" y="5386305"/>
            <a:ext cx="4306853" cy="266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6"/>
              </a:lnSpc>
            </a:pPr>
            <a:r>
              <a:rPr lang="en-US" sz="2554">
                <a:solidFill>
                  <a:srgbClr val="000000"/>
                </a:solidFill>
                <a:latin typeface="Open Sans 1"/>
              </a:rPr>
              <a:t>Realizar o desenvolvimento de um aplicativo que exibe o mapeamento do labirinto em tempo real e após apresente o melhor caminho;</a:t>
            </a:r>
          </a:p>
        </p:txBody>
      </p:sp>
    </p:spTree>
  </p:cSld>
  <p:clrMapOvr>
    <a:masterClrMapping/>
  </p:clrMapOvr>
  <p:transition spd="slow">
    <p:cover dir="r"/>
  </p:transition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 descr="White Arrow Right Element"/>
          <p:cNvSpPr/>
          <p:nvPr/>
        </p:nvSpPr>
        <p:spPr>
          <a:xfrm flipH="false" flipV="false" rot="0">
            <a:off x="0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 descr="Drop Shadow"/>
          <p:cNvSpPr/>
          <p:nvPr/>
        </p:nvSpPr>
        <p:spPr>
          <a:xfrm flipH="false" flipV="true" rot="8100000">
            <a:off x="-3475881" y="1121409"/>
            <a:ext cx="9401653" cy="429307"/>
          </a:xfrm>
          <a:custGeom>
            <a:avLst/>
            <a:gdLst/>
            <a:ahLst/>
            <a:cxnLst/>
            <a:rect r="r" b="b" t="t" l="l"/>
            <a:pathLst>
              <a:path h="429307" w="9401653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-33251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123825"/>
            <a:ext cx="1378381" cy="1336063"/>
          </a:xfrm>
          <a:custGeom>
            <a:avLst/>
            <a:gdLst/>
            <a:ahLst/>
            <a:cxnLst/>
            <a:rect r="r" b="b" t="t" l="l"/>
            <a:pathLst>
              <a:path h="1336063" w="1378381">
                <a:moveTo>
                  <a:pt x="0" y="0"/>
                </a:moveTo>
                <a:lnTo>
                  <a:pt x="1378381" y="0"/>
                </a:lnTo>
                <a:lnTo>
                  <a:pt x="1378381" y="1336063"/>
                </a:lnTo>
                <a:lnTo>
                  <a:pt x="0" y="1336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618259"/>
            <a:ext cx="162306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0"/>
              </a:lnSpc>
              <a:spcBef>
                <a:spcPct val="0"/>
              </a:spcBef>
            </a:pPr>
            <a:r>
              <a:rPr lang="en-US" sz="7600">
                <a:solidFill>
                  <a:srgbClr val="023D54"/>
                </a:solidFill>
                <a:latin typeface="Open Sans 2 Bold"/>
              </a:rPr>
              <a:t>Contextualização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176961" y="3457845"/>
            <a:ext cx="3354902" cy="3354888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626067" y="7156823"/>
            <a:ext cx="445669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316079"/>
                </a:solidFill>
                <a:latin typeface="Open Sans 2 Bold"/>
              </a:rPr>
              <a:t>Tipos de Labirintos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413646" y="3457845"/>
            <a:ext cx="3354902" cy="335488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426223" y="7156823"/>
            <a:ext cx="132975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316079"/>
                </a:solidFill>
                <a:latin typeface="Open Sans 2 Bold"/>
              </a:rPr>
              <a:t>Robô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13646" y="8081010"/>
            <a:ext cx="335490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23D54"/>
                </a:solidFill>
                <a:latin typeface="Open Sans 1 Italics"/>
              </a:rPr>
              <a:t>Rabota </a:t>
            </a:r>
            <a:r>
              <a:rPr lang="en-US" sz="2400">
                <a:solidFill>
                  <a:srgbClr val="023D54"/>
                </a:solidFill>
                <a:latin typeface="Open Sans 1"/>
              </a:rPr>
              <a:t>e</a:t>
            </a:r>
            <a:r>
              <a:rPr lang="en-US" sz="2400">
                <a:solidFill>
                  <a:srgbClr val="023D54"/>
                </a:solidFill>
                <a:latin typeface="Open Sans 1 Italics"/>
              </a:rPr>
              <a:t> robotnik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76961" y="8081010"/>
            <a:ext cx="335490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23D54"/>
                </a:solidFill>
                <a:latin typeface="Open Sans 1 Italics"/>
              </a:rPr>
              <a:t>Meandros </a:t>
            </a:r>
            <a:r>
              <a:rPr lang="en-US" sz="2400">
                <a:solidFill>
                  <a:srgbClr val="023D54"/>
                </a:solidFill>
                <a:latin typeface="Open Sans 1"/>
              </a:rPr>
              <a:t>e</a:t>
            </a:r>
            <a:r>
              <a:rPr lang="en-US" sz="2400">
                <a:solidFill>
                  <a:srgbClr val="023D54"/>
                </a:solidFill>
                <a:latin typeface="Open Sans 1 Italics"/>
              </a:rPr>
              <a:t> maze</a:t>
            </a:r>
          </a:p>
        </p:txBody>
      </p:sp>
    </p:spTree>
  </p:cSld>
  <p:clrMapOvr>
    <a:masterClrMapping/>
  </p:clrMapOvr>
  <p:transition spd="fast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2090" cy="4950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782127"/>
            <a:ext cx="1389189" cy="4722745"/>
            <a:chOff x="0" y="0"/>
            <a:chExt cx="1852253" cy="6296994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-5400000">
              <a:off x="3907" y="0"/>
              <a:ext cx="1848345" cy="1848345"/>
              <a:chOff x="0" y="0"/>
              <a:chExt cx="2653030" cy="265303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53030" cy="2654300"/>
              </a:xfrm>
              <a:custGeom>
                <a:avLst/>
                <a:gdLst/>
                <a:ahLst/>
                <a:cxnLst/>
                <a:rect r="r" b="b" t="t" l="l"/>
                <a:pathLst>
                  <a:path h="2654300" w="265303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001B28"/>
              </a:solidFill>
            </p:spPr>
          </p:sp>
        </p:grpSp>
        <p:sp>
          <p:nvSpPr>
            <p:cNvPr name="AutoShape 8" id="8"/>
            <p:cNvSpPr/>
            <p:nvPr/>
          </p:nvSpPr>
          <p:spPr>
            <a:xfrm rot="-5400000">
              <a:off x="0" y="4452556"/>
              <a:ext cx="1848345" cy="1840531"/>
            </a:xfrm>
            <a:prstGeom prst="rect">
              <a:avLst/>
            </a:prstGeom>
            <a:solidFill>
              <a:srgbClr val="023D54"/>
            </a:solidFill>
          </p:spPr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-5400000">
              <a:off x="0" y="2224324"/>
              <a:ext cx="1848345" cy="1848345"/>
              <a:chOff x="0" y="0"/>
              <a:chExt cx="1708150" cy="170815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023D54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3512702" y="3491241"/>
            <a:ext cx="13557206" cy="3304518"/>
            <a:chOff x="0" y="0"/>
            <a:chExt cx="18076275" cy="44060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18076275" cy="1751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783"/>
                </a:lnSpc>
              </a:pPr>
              <a:r>
                <a:rPr lang="en-US" sz="8294">
                  <a:solidFill>
                    <a:srgbClr val="023D54"/>
                  </a:solidFill>
                  <a:latin typeface="Open Sans 1 Bold"/>
                </a:rPr>
                <a:t>Objetivo Geral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075064"/>
              <a:ext cx="18076275" cy="1330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23D54"/>
                  </a:solidFill>
                  <a:latin typeface="Open Sans 1 Bold"/>
                </a:rPr>
                <a:t>D</a:t>
              </a:r>
              <a:r>
                <a:rPr lang="en-US" sz="2799" u="none">
                  <a:solidFill>
                    <a:srgbClr val="023D54"/>
                  </a:solidFill>
                  <a:latin typeface="Open Sans 1 Bold"/>
                </a:rPr>
                <a:t>esenvolver um protótipo de um dispositivo autônomo para mapeamento e solução de labirintos utilizando ESP8266 e algoritmos de busca em largura.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rot="0">
              <a:off x="0" y="2165974"/>
              <a:ext cx="1324627" cy="223120"/>
            </a:xfrm>
            <a:prstGeom prst="rect">
              <a:avLst/>
            </a:prstGeom>
            <a:solidFill>
              <a:srgbClr val="023D54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998489">
            <a:off x="15086896" y="772276"/>
            <a:ext cx="2004826" cy="1463523"/>
          </a:xfrm>
          <a:custGeom>
            <a:avLst/>
            <a:gdLst/>
            <a:ahLst/>
            <a:cxnLst/>
            <a:rect r="r" b="b" t="t" l="l"/>
            <a:pathLst>
              <a:path h="1463523" w="2004826">
                <a:moveTo>
                  <a:pt x="0" y="0"/>
                </a:moveTo>
                <a:lnTo>
                  <a:pt x="2004826" y="0"/>
                </a:lnTo>
                <a:lnTo>
                  <a:pt x="2004826" y="1463523"/>
                </a:lnTo>
                <a:lnTo>
                  <a:pt x="0" y="1463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2" r="0" b="-62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 descr="White Arrow Right Element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 descr="Drop Shadow"/>
          <p:cNvSpPr/>
          <p:nvPr/>
        </p:nvSpPr>
        <p:spPr>
          <a:xfrm flipH="false" flipV="true" rot="8100000">
            <a:off x="-3475881" y="1121409"/>
            <a:ext cx="9401653" cy="429307"/>
          </a:xfrm>
          <a:custGeom>
            <a:avLst/>
            <a:gdLst/>
            <a:ahLst/>
            <a:cxnLst/>
            <a:rect r="r" b="b" t="t" l="l"/>
            <a:pathLst>
              <a:path h="429307" w="9401653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-33251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123825"/>
            <a:ext cx="1378381" cy="1336063"/>
          </a:xfrm>
          <a:custGeom>
            <a:avLst/>
            <a:gdLst/>
            <a:ahLst/>
            <a:cxnLst/>
            <a:rect r="r" b="b" t="t" l="l"/>
            <a:pathLst>
              <a:path h="1336063" w="1378381">
                <a:moveTo>
                  <a:pt x="0" y="0"/>
                </a:moveTo>
                <a:lnTo>
                  <a:pt x="1378381" y="0"/>
                </a:lnTo>
                <a:lnTo>
                  <a:pt x="1378381" y="1336063"/>
                </a:lnTo>
                <a:lnTo>
                  <a:pt x="0" y="1336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9191" y="4277746"/>
            <a:ext cx="2922695" cy="2097034"/>
          </a:xfrm>
          <a:custGeom>
            <a:avLst/>
            <a:gdLst/>
            <a:ahLst/>
            <a:cxnLst/>
            <a:rect r="r" b="b" t="t" l="l"/>
            <a:pathLst>
              <a:path h="2097034" w="2922695">
                <a:moveTo>
                  <a:pt x="0" y="0"/>
                </a:moveTo>
                <a:lnTo>
                  <a:pt x="2922695" y="0"/>
                </a:lnTo>
                <a:lnTo>
                  <a:pt x="2922695" y="2097034"/>
                </a:lnTo>
                <a:lnTo>
                  <a:pt x="0" y="209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86431" y="4498937"/>
            <a:ext cx="2955432" cy="2235046"/>
          </a:xfrm>
          <a:custGeom>
            <a:avLst/>
            <a:gdLst/>
            <a:ahLst/>
            <a:cxnLst/>
            <a:rect r="r" b="b" t="t" l="l"/>
            <a:pathLst>
              <a:path h="2235046" w="2955432">
                <a:moveTo>
                  <a:pt x="0" y="0"/>
                </a:moveTo>
                <a:lnTo>
                  <a:pt x="2955433" y="0"/>
                </a:lnTo>
                <a:lnTo>
                  <a:pt x="2955433" y="2235045"/>
                </a:lnTo>
                <a:lnTo>
                  <a:pt x="0" y="2235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560542">
            <a:off x="3911562" y="4259948"/>
            <a:ext cx="2713022" cy="2713022"/>
          </a:xfrm>
          <a:custGeom>
            <a:avLst/>
            <a:gdLst/>
            <a:ahLst/>
            <a:cxnLst/>
            <a:rect r="r" b="b" t="t" l="l"/>
            <a:pathLst>
              <a:path h="2713022" w="2713022">
                <a:moveTo>
                  <a:pt x="0" y="0"/>
                </a:moveTo>
                <a:lnTo>
                  <a:pt x="2713022" y="0"/>
                </a:lnTo>
                <a:lnTo>
                  <a:pt x="2713022" y="2713022"/>
                </a:lnTo>
                <a:lnTo>
                  <a:pt x="0" y="27130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04829" y="4232044"/>
            <a:ext cx="3290295" cy="2983572"/>
          </a:xfrm>
          <a:custGeom>
            <a:avLst/>
            <a:gdLst/>
            <a:ahLst/>
            <a:cxnLst/>
            <a:rect r="r" b="b" t="t" l="l"/>
            <a:pathLst>
              <a:path h="2983572" w="3290295">
                <a:moveTo>
                  <a:pt x="0" y="0"/>
                </a:moveTo>
                <a:lnTo>
                  <a:pt x="3290295" y="0"/>
                </a:lnTo>
                <a:lnTo>
                  <a:pt x="3290295" y="2983572"/>
                </a:lnTo>
                <a:lnTo>
                  <a:pt x="0" y="29835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35012" y="3436910"/>
            <a:ext cx="2976005" cy="3778707"/>
          </a:xfrm>
          <a:custGeom>
            <a:avLst/>
            <a:gdLst/>
            <a:ahLst/>
            <a:cxnLst/>
            <a:rect r="r" b="b" t="t" l="l"/>
            <a:pathLst>
              <a:path h="3778707" w="2976005">
                <a:moveTo>
                  <a:pt x="0" y="0"/>
                </a:moveTo>
                <a:lnTo>
                  <a:pt x="2976005" y="0"/>
                </a:lnTo>
                <a:lnTo>
                  <a:pt x="2976005" y="3778706"/>
                </a:lnTo>
                <a:lnTo>
                  <a:pt x="0" y="3778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72106" y="7549515"/>
            <a:ext cx="117040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23D54"/>
                </a:solidFill>
                <a:latin typeface="Open Sans 1 Bold"/>
              </a:rPr>
              <a:t>ESP8266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84503" y="7549515"/>
            <a:ext cx="1203539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23D54"/>
                </a:solidFill>
                <a:latin typeface="Open Sans 1 Bold"/>
              </a:rPr>
              <a:t>Motores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30030" y="7549515"/>
            <a:ext cx="938496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23D54"/>
                </a:solidFill>
                <a:latin typeface="Open Sans 1 Bold"/>
              </a:rPr>
              <a:t>Sensor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11651" y="7549515"/>
            <a:ext cx="138575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23D54"/>
                </a:solidFill>
                <a:latin typeface="Open Sans 1 Bold"/>
              </a:rPr>
              <a:t>Protótipo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40533" y="7549515"/>
            <a:ext cx="1418887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23D54"/>
                </a:solidFill>
                <a:latin typeface="Open Sans 1 Bold"/>
              </a:rPr>
              <a:t>Algoritmo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2106" y="795122"/>
            <a:ext cx="10917138" cy="141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3"/>
              </a:lnSpc>
            </a:pPr>
            <a:r>
              <a:rPr lang="en-US" sz="8216">
                <a:solidFill>
                  <a:srgbClr val="023D54"/>
                </a:solidFill>
                <a:latin typeface="Open Sans 1 Bold"/>
              </a:rPr>
              <a:t>Objetivos específicos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grpSp>
        <p:nvGrpSpPr>
          <p:cNvPr name="Group 25" id="25"/>
          <p:cNvGrpSpPr/>
          <p:nvPr/>
        </p:nvGrpSpPr>
        <p:grpSpPr>
          <a:xfrm rot="0">
            <a:off x="0" y="0"/>
            <a:ext cx="3754522" cy="3754522"/>
            <a:chOff x="0" y="0"/>
            <a:chExt cx="5006029" cy="5006029"/>
          </a:xfrm>
        </p:grpSpPr>
        <p:grpSp>
          <p:nvGrpSpPr>
            <p:cNvPr name="Group 26" id="26"/>
            <p:cNvGrpSpPr/>
            <p:nvPr/>
          </p:nvGrpSpPr>
          <p:grpSpPr>
            <a:xfrm rot="-1080000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-1080000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-1080000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4" id="34"/>
            <p:cNvGrpSpPr/>
            <p:nvPr/>
          </p:nvGrpSpPr>
          <p:grpSpPr>
            <a:xfrm rot="-1080000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-1080000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-10800000">
              <a:off x="0" y="2503014"/>
              <a:ext cx="1251507" cy="1251507"/>
              <a:chOff x="0" y="0"/>
              <a:chExt cx="1913890" cy="191389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0" id="40"/>
            <p:cNvGrpSpPr/>
            <p:nvPr/>
          </p:nvGrpSpPr>
          <p:grpSpPr>
            <a:xfrm rot="-10800000">
              <a:off x="2503014" y="0"/>
              <a:ext cx="1251507" cy="1251507"/>
              <a:chOff x="0" y="0"/>
              <a:chExt cx="1913890" cy="191389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-1080000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4" id="44"/>
            <p:cNvGrpSpPr/>
            <p:nvPr/>
          </p:nvGrpSpPr>
          <p:grpSpPr>
            <a:xfrm rot="-1080000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6" id="46"/>
            <p:cNvGrpSpPr/>
            <p:nvPr/>
          </p:nvGrpSpPr>
          <p:grpSpPr>
            <a:xfrm rot="-1080000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sp>
        <p:nvSpPr>
          <p:cNvPr name="Freeform 48" id="48"/>
          <p:cNvSpPr/>
          <p:nvPr/>
        </p:nvSpPr>
        <p:spPr>
          <a:xfrm flipH="false" flipV="false" rot="0">
            <a:off x="13732565" y="4410748"/>
            <a:ext cx="2259496" cy="2259496"/>
          </a:xfrm>
          <a:custGeom>
            <a:avLst/>
            <a:gdLst/>
            <a:ahLst/>
            <a:cxnLst/>
            <a:rect r="r" b="b" t="t" l="l"/>
            <a:pathLst>
              <a:path h="2259496" w="2259496">
                <a:moveTo>
                  <a:pt x="0" y="0"/>
                </a:moveTo>
                <a:lnTo>
                  <a:pt x="2259496" y="0"/>
                </a:lnTo>
                <a:lnTo>
                  <a:pt x="2259496" y="2259496"/>
                </a:lnTo>
                <a:lnTo>
                  <a:pt x="0" y="2259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028700" y="4463415"/>
            <a:ext cx="1623060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ns 1 Bold"/>
              </a:rPr>
              <a:t>Revisão</a:t>
            </a:r>
            <a:r>
              <a:rPr lang="en-US" sz="7200">
                <a:solidFill>
                  <a:srgbClr val="000000"/>
                </a:solidFill>
                <a:latin typeface="Open Sans 1 Bold"/>
              </a:rPr>
              <a:t> da literatura</a:t>
            </a:r>
          </a:p>
        </p:txBody>
      </p:sp>
    </p:spTree>
  </p:cSld>
  <p:clrMapOvr>
    <a:masterClrMapping/>
  </p:clrMapOvr>
  <p:transition spd="slow">
    <p:push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 descr="White Arrow Right Element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 descr="Drop Shadow"/>
          <p:cNvSpPr/>
          <p:nvPr/>
        </p:nvSpPr>
        <p:spPr>
          <a:xfrm flipH="false" flipV="true" rot="8100000">
            <a:off x="-3475881" y="1121409"/>
            <a:ext cx="9401653" cy="429307"/>
          </a:xfrm>
          <a:custGeom>
            <a:avLst/>
            <a:gdLst/>
            <a:ahLst/>
            <a:cxnLst/>
            <a:rect r="r" b="b" t="t" l="l"/>
            <a:pathLst>
              <a:path h="429307" w="9401653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-33251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123825"/>
            <a:ext cx="1378381" cy="1336063"/>
          </a:xfrm>
          <a:custGeom>
            <a:avLst/>
            <a:gdLst/>
            <a:ahLst/>
            <a:cxnLst/>
            <a:rect r="r" b="b" t="t" l="l"/>
            <a:pathLst>
              <a:path h="1336063" w="1378381">
                <a:moveTo>
                  <a:pt x="0" y="0"/>
                </a:moveTo>
                <a:lnTo>
                  <a:pt x="1378381" y="0"/>
                </a:lnTo>
                <a:lnTo>
                  <a:pt x="1378381" y="1336063"/>
                </a:lnTo>
                <a:lnTo>
                  <a:pt x="0" y="1336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rot="0">
            <a:off x="1606944" y="4329385"/>
            <a:ext cx="10961021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660296" y="5825524"/>
            <a:ext cx="967409" cy="967409"/>
          </a:xfrm>
          <a:custGeom>
            <a:avLst/>
            <a:gdLst/>
            <a:ahLst/>
            <a:cxnLst/>
            <a:rect r="r" b="b" t="t" l="l"/>
            <a:pathLst>
              <a:path h="967409" w="967409">
                <a:moveTo>
                  <a:pt x="0" y="0"/>
                </a:moveTo>
                <a:lnTo>
                  <a:pt x="967408" y="0"/>
                </a:lnTo>
                <a:lnTo>
                  <a:pt x="967408" y="967409"/>
                </a:lnTo>
                <a:lnTo>
                  <a:pt x="0" y="96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28310" y="7795741"/>
            <a:ext cx="738188" cy="762000"/>
          </a:xfrm>
          <a:custGeom>
            <a:avLst/>
            <a:gdLst/>
            <a:ahLst/>
            <a:cxnLst/>
            <a:rect r="r" b="b" t="t" l="l"/>
            <a:pathLst>
              <a:path h="762000" w="738188">
                <a:moveTo>
                  <a:pt x="0" y="0"/>
                </a:moveTo>
                <a:lnTo>
                  <a:pt x="738187" y="0"/>
                </a:lnTo>
                <a:lnTo>
                  <a:pt x="738187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117957" y="7880093"/>
            <a:ext cx="1860506" cy="593295"/>
          </a:xfrm>
          <a:custGeom>
            <a:avLst/>
            <a:gdLst/>
            <a:ahLst/>
            <a:cxnLst/>
            <a:rect r="r" b="b" t="t" l="l"/>
            <a:pathLst>
              <a:path h="593295" w="1860506">
                <a:moveTo>
                  <a:pt x="0" y="0"/>
                </a:moveTo>
                <a:lnTo>
                  <a:pt x="1860506" y="0"/>
                </a:lnTo>
                <a:lnTo>
                  <a:pt x="1860506" y="593295"/>
                </a:lnTo>
                <a:lnTo>
                  <a:pt x="0" y="5932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51332" y="5964497"/>
            <a:ext cx="775416" cy="689462"/>
          </a:xfrm>
          <a:custGeom>
            <a:avLst/>
            <a:gdLst/>
            <a:ahLst/>
            <a:cxnLst/>
            <a:rect r="r" b="b" t="t" l="l"/>
            <a:pathLst>
              <a:path h="689462" w="775416">
                <a:moveTo>
                  <a:pt x="0" y="0"/>
                </a:moveTo>
                <a:lnTo>
                  <a:pt x="775416" y="0"/>
                </a:lnTo>
                <a:lnTo>
                  <a:pt x="775416" y="689462"/>
                </a:lnTo>
                <a:lnTo>
                  <a:pt x="0" y="6894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20470" y="2124345"/>
            <a:ext cx="1275386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ns 1 Bold"/>
              </a:rPr>
              <a:t>Tópicos</a:t>
            </a:r>
            <a:r>
              <a:rPr lang="en-US" sz="9000">
                <a:solidFill>
                  <a:srgbClr val="000000"/>
                </a:solidFill>
                <a:latin typeface="Open Sans 1 Bold"/>
              </a:rPr>
              <a:t> abordados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511871" y="5928228"/>
            <a:ext cx="4880089" cy="762000"/>
            <a:chOff x="0" y="0"/>
            <a:chExt cx="6506785" cy="101600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 1 Bold"/>
                </a:rPr>
                <a:t>01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36110" y="227542"/>
              <a:ext cx="487067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Open Sans 1 Bold"/>
                </a:rPr>
                <a:t>Microcontrolador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511871" y="7795741"/>
            <a:ext cx="4880089" cy="762000"/>
            <a:chOff x="0" y="0"/>
            <a:chExt cx="6506785" cy="101600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 1 Bold"/>
                </a:rPr>
                <a:t>03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636110" y="227542"/>
              <a:ext cx="487067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Open Sans 1 Bold"/>
                </a:rPr>
                <a:t>Atuadores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724767" y="5928228"/>
            <a:ext cx="4880089" cy="762000"/>
            <a:chOff x="0" y="0"/>
            <a:chExt cx="6506785" cy="101600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 1 Bold"/>
                </a:rPr>
                <a:t>02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636110" y="227542"/>
              <a:ext cx="487067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Open Sans 1 Bold"/>
                </a:rPr>
                <a:t>Sensores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724767" y="7795741"/>
            <a:ext cx="4880089" cy="762000"/>
            <a:chOff x="0" y="0"/>
            <a:chExt cx="6506785" cy="1016000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 1 Bold"/>
                </a:rPr>
                <a:t>04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36110" y="227542"/>
              <a:ext cx="487067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Open Sans 1 Bold"/>
                </a:rPr>
                <a:t>Algoritmo de busca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DAF2PH6ZR5M</dc:identifier>
  <dcterms:modified xsi:type="dcterms:W3CDTF">2011-08-01T06:04:30Z</dcterms:modified>
  <cp:revision>1</cp:revision>
  <dc:title>TCC</dc:title>
</cp:coreProperties>
</file>